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9" r:id="rId3"/>
    <p:sldId id="261" r:id="rId4"/>
    <p:sldId id="263"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7C707-C449-457B-B23C-2B7A099C9054}" type="datetimeFigureOut">
              <a:rPr lang="en-US" smtClean="0"/>
              <a:t>3/28/2015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DE977-956D-49A9-9A39-D3B899A94AE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35D0B-AA8F-44D3-A708-0EF50CA8F3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35D0B-AA8F-44D3-A708-0EF50CA8F376}"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E35D0B-AA8F-44D3-A708-0EF50CA8F376}"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9B08E-252D-47A3-8938-AF0B905C4C03}"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9B08E-252D-47A3-8938-AF0B905C4C03}"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9B08E-252D-47A3-8938-AF0B905C4C03}"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9B08E-252D-47A3-8938-AF0B905C4C03}"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9B08E-252D-47A3-8938-AF0B905C4C03}" type="datetimeFigureOut">
              <a:rPr lang="en-US" smtClean="0"/>
              <a:t>3/28/2015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9B08E-252D-47A3-8938-AF0B905C4C03}"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9B08E-252D-47A3-8938-AF0B905C4C03}" type="datetimeFigureOut">
              <a:rPr lang="en-US" smtClean="0"/>
              <a:t>3/28/2015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9B08E-252D-47A3-8938-AF0B905C4C03}" type="datetimeFigureOut">
              <a:rPr lang="en-US" smtClean="0"/>
              <a:t>3/28/2015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9B08E-252D-47A3-8938-AF0B905C4C03}" type="datetimeFigureOut">
              <a:rPr lang="en-US" smtClean="0"/>
              <a:t>3/28/2015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9B08E-252D-47A3-8938-AF0B905C4C03}"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9B08E-252D-47A3-8938-AF0B905C4C03}" type="datetimeFigureOut">
              <a:rPr lang="en-US" smtClean="0"/>
              <a:t>3/28/2015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66604-8254-4707-ADF2-C32154F338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9B08E-252D-47A3-8938-AF0B905C4C03}" type="datetimeFigureOut">
              <a:rPr lang="en-US" smtClean="0"/>
              <a:t>3/28/2015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6604-8254-4707-ADF2-C32154F338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reasury.gov/initiatives/recovery/Pages/1603.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lleghenyhighlandsalliance.or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osti.gov/scite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2743200"/>
          </a:xfrm>
        </p:spPr>
        <p:txBody>
          <a:bodyPr/>
          <a:lstStyle/>
          <a:p>
            <a:endParaRPr lang="en-US" dirty="0"/>
          </a:p>
        </p:txBody>
      </p:sp>
      <p:sp>
        <p:nvSpPr>
          <p:cNvPr id="3" name="Subtitle 2"/>
          <p:cNvSpPr>
            <a:spLocks noGrp="1"/>
          </p:cNvSpPr>
          <p:nvPr>
            <p:ph type="subTitle" idx="1"/>
          </p:nvPr>
        </p:nvSpPr>
        <p:spPr>
          <a:xfrm>
            <a:off x="1371600" y="3429000"/>
            <a:ext cx="6400800" cy="3276600"/>
          </a:xfrm>
        </p:spPr>
        <p:txBody>
          <a:bodyPr>
            <a:normAutofit lnSpcReduction="10000"/>
          </a:bodyPr>
          <a:lstStyle/>
          <a:p>
            <a:r>
              <a:rPr lang="en-US" b="1" dirty="0" smtClean="0">
                <a:solidFill>
                  <a:schemeClr val="tx1"/>
                </a:solidFill>
                <a:latin typeface="Times New Roman" pitchFamily="18" charset="0"/>
                <a:cs typeface="Times New Roman" pitchFamily="18" charset="0"/>
              </a:rPr>
              <a:t>Rotary World Affairs Seminar 2015</a:t>
            </a:r>
          </a:p>
          <a:p>
            <a:r>
              <a:rPr lang="en-US" sz="2400" b="1" dirty="0" smtClean="0">
                <a:solidFill>
                  <a:schemeClr val="tx1"/>
                </a:solidFill>
                <a:latin typeface="Segoe Print" pitchFamily="2" charset="0"/>
                <a:cs typeface="Times New Roman" pitchFamily="18" charset="0"/>
              </a:rPr>
              <a:t>Energy Alternatives</a:t>
            </a:r>
          </a:p>
          <a:p>
            <a:r>
              <a:rPr lang="en-US" sz="1900" b="1" dirty="0" smtClean="0">
                <a:solidFill>
                  <a:schemeClr val="tx1"/>
                </a:solidFill>
                <a:latin typeface="Bradley Hand ITC" pitchFamily="66" charset="0"/>
                <a:cs typeface="Times New Roman" pitchFamily="18" charset="0"/>
              </a:rPr>
              <a:t>“Wind Power in the Central Appalachians and Beyond”</a:t>
            </a:r>
          </a:p>
          <a:p>
            <a:endParaRPr lang="en-US" sz="2400" b="1" dirty="0" smtClean="0">
              <a:solidFill>
                <a:schemeClr val="tx1"/>
              </a:solidFill>
              <a:latin typeface="Segoe Print" pitchFamily="2" charset="0"/>
              <a:cs typeface="Times New Roman" pitchFamily="18" charset="0"/>
            </a:endParaRPr>
          </a:p>
          <a:p>
            <a:endParaRPr lang="en-US" sz="2400" b="1" dirty="0" smtClean="0">
              <a:solidFill>
                <a:schemeClr val="tx1"/>
              </a:solidFill>
              <a:latin typeface="Segoe Print" pitchFamily="2" charset="0"/>
              <a:cs typeface="Times New Roman" pitchFamily="18" charset="0"/>
            </a:endParaRPr>
          </a:p>
          <a:p>
            <a:r>
              <a:rPr lang="en-US" sz="2000" b="1" dirty="0" smtClean="0">
                <a:solidFill>
                  <a:schemeClr val="tx1"/>
                </a:solidFill>
                <a:latin typeface="Segoe Print" pitchFamily="2" charset="0"/>
                <a:cs typeface="Times New Roman" pitchFamily="18" charset="0"/>
              </a:rPr>
              <a:t>        </a:t>
            </a:r>
            <a:r>
              <a:rPr lang="en-US" sz="2000" b="1" dirty="0" smtClean="0">
                <a:solidFill>
                  <a:schemeClr val="tx1"/>
                </a:solidFill>
                <a:latin typeface="Times New Roman" pitchFamily="18" charset="0"/>
                <a:cs typeface="Times New Roman" pitchFamily="18" charset="0"/>
              </a:rPr>
              <a:t>United States Fish and Wildlife Service</a:t>
            </a:r>
          </a:p>
          <a:p>
            <a:endParaRPr lang="en-US" sz="20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              National Conservation Training Center</a:t>
            </a:r>
            <a:endParaRPr lang="en-US" sz="2000" b="1" dirty="0">
              <a:solidFill>
                <a:schemeClr val="tx1"/>
              </a:solidFill>
              <a:latin typeface="Times New Roman" pitchFamily="18" charset="0"/>
              <a:cs typeface="Times New Roman" pitchFamily="18" charset="0"/>
            </a:endParaRPr>
          </a:p>
        </p:txBody>
      </p:sp>
      <p:pic>
        <p:nvPicPr>
          <p:cNvPr id="1026" name="Picture 2" descr="C:\Users\Larry\Documents\Kingston Backup\My Documents\Wind Turbines\Allegheny Highlands Alliance\logo_with_mission_statement_150ppi[1].JPG"/>
          <p:cNvPicPr>
            <a:picLocks noChangeAspect="1" noChangeArrowheads="1"/>
          </p:cNvPicPr>
          <p:nvPr/>
        </p:nvPicPr>
        <p:blipFill>
          <a:blip r:embed="rId3" cstate="print"/>
          <a:stretch>
            <a:fillRect/>
          </a:stretch>
        </p:blipFill>
        <p:spPr bwMode="auto">
          <a:xfrm>
            <a:off x="1371600" y="609600"/>
            <a:ext cx="6376416" cy="2554224"/>
          </a:xfrm>
          <a:prstGeom prst="rect">
            <a:avLst/>
          </a:prstGeom>
          <a:noFill/>
        </p:spPr>
      </p:pic>
      <p:pic>
        <p:nvPicPr>
          <p:cNvPr id="1028" name="Picture 4" descr="C:\Users\Larry\Pictures\USFWS Logo.jpg"/>
          <p:cNvPicPr>
            <a:picLocks noChangeAspect="1" noChangeArrowheads="1"/>
          </p:cNvPicPr>
          <p:nvPr/>
        </p:nvPicPr>
        <p:blipFill>
          <a:blip r:embed="rId4" cstate="print"/>
          <a:srcRect/>
          <a:stretch>
            <a:fillRect/>
          </a:stretch>
        </p:blipFill>
        <p:spPr bwMode="auto">
          <a:xfrm>
            <a:off x="1828800" y="4876800"/>
            <a:ext cx="1047750" cy="1047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THIS IS AN INDUSTRIAL WIND TURBINE</a:t>
            </a:r>
            <a:endParaRPr lang="en-US" sz="3200" dirty="0"/>
          </a:p>
        </p:txBody>
      </p:sp>
      <p:pic>
        <p:nvPicPr>
          <p:cNvPr id="3074" name="Picture 2" descr="C:\Users\Larry\Pictures\AES Laurel Mountain\DSC_3174.JPG"/>
          <p:cNvPicPr>
            <a:picLocks noGrp="1" noChangeAspect="1" noChangeArrowheads="1"/>
          </p:cNvPicPr>
          <p:nvPr>
            <p:ph idx="1"/>
          </p:nvPr>
        </p:nvPicPr>
        <p:blipFill>
          <a:blip r:embed="rId2" cstate="print"/>
          <a:srcRect/>
          <a:stretch>
            <a:fillRect/>
          </a:stretch>
        </p:blipFill>
        <p:spPr bwMode="auto">
          <a:xfrm>
            <a:off x="1164814" y="1600200"/>
            <a:ext cx="6814371"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THIS IS AN INDUSTRIAL WIND TURBINE FACILITY</a:t>
            </a:r>
            <a:endParaRPr lang="en-US" sz="3600" dirty="0"/>
          </a:p>
        </p:txBody>
      </p:sp>
      <p:pic>
        <p:nvPicPr>
          <p:cNvPr id="4098" name="Picture 2" descr="C:\Users\Larry\Pictures\AES Laurel Mountain\DSC_3166.JPG"/>
          <p:cNvPicPr>
            <a:picLocks noGrp="1" noChangeAspect="1" noChangeArrowheads="1"/>
          </p:cNvPicPr>
          <p:nvPr>
            <p:ph idx="1"/>
          </p:nvPr>
        </p:nvPicPr>
        <p:blipFill>
          <a:blip r:embed="rId2" cstate="print"/>
          <a:srcRect/>
          <a:stretch>
            <a:fillRect/>
          </a:stretch>
        </p:blipFill>
        <p:spPr bwMode="auto">
          <a:xfrm>
            <a:off x="1164814" y="1600200"/>
            <a:ext cx="6814371"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a:t>
            </a:r>
            <a:r>
              <a:rPr lang="en-US" b="1" dirty="0"/>
              <a:t>the </a:t>
            </a:r>
            <a:r>
              <a:rPr lang="en-US" b="1" dirty="0" smtClean="0"/>
              <a:t>Wind Blows </a:t>
            </a:r>
            <a:r>
              <a:rPr lang="en-US" b="1" dirty="0"/>
              <a:t>in the U.S. </a:t>
            </a:r>
          </a:p>
        </p:txBody>
      </p:sp>
      <p:pic>
        <p:nvPicPr>
          <p:cNvPr id="4" name="Content Placeholder 3" descr="NREL Wind Resource Map"/>
          <p:cNvPicPr>
            <a:picLocks noGrp="1"/>
          </p:cNvPicPr>
          <p:nvPr>
            <p:ph idx="1"/>
          </p:nvPr>
        </p:nvPicPr>
        <p:blipFill>
          <a:blip r:embed="rId2" cstate="print"/>
          <a:srcRect/>
          <a:stretch>
            <a:fillRect/>
          </a:stretch>
        </p:blipFill>
        <p:spPr bwMode="auto">
          <a:xfrm>
            <a:off x="762000" y="1143000"/>
            <a:ext cx="76962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Where the Wind Blows in the Mid-Atlantic Region </a:t>
            </a:r>
            <a:endParaRPr lang="en-US" sz="2800" dirty="0">
              <a:latin typeface="Times New Roman" pitchFamily="18" charset="0"/>
              <a:cs typeface="Times New Roman" pitchFamily="18" charset="0"/>
            </a:endParaRPr>
          </a:p>
        </p:txBody>
      </p:sp>
      <p:pic>
        <p:nvPicPr>
          <p:cNvPr id="4098" name="Picture 2" descr="C:\Users\Larry\Pictures\Industrial Wind\2011-March-4027-img-1.jpg"/>
          <p:cNvPicPr>
            <a:picLocks noGrp="1" noChangeAspect="1" noChangeArrowheads="1"/>
          </p:cNvPicPr>
          <p:nvPr>
            <p:ph idx="1"/>
          </p:nvPr>
        </p:nvPicPr>
        <p:blipFill>
          <a:blip r:embed="rId2" cstate="print"/>
          <a:srcRect/>
          <a:stretch>
            <a:fillRect/>
          </a:stretch>
        </p:blipFill>
        <p:spPr bwMode="auto">
          <a:xfrm>
            <a:off x="2209800" y="1371600"/>
            <a:ext cx="4572000" cy="5181600"/>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sz="3600" b="1" dirty="0" smtClean="0"/>
              <a:t>HOW AN INDUSTRIAL WIND TURBINE WORKS</a:t>
            </a:r>
            <a:br>
              <a:rPr lang="en-US" sz="3600" b="1" dirty="0" smtClean="0"/>
            </a:br>
            <a:r>
              <a:rPr lang="en-US" sz="3200" dirty="0" smtClean="0"/>
              <a:t> </a:t>
            </a:r>
            <a:r>
              <a:rPr lang="en-US" sz="1800" dirty="0" smtClean="0">
                <a:latin typeface="Times New Roman" pitchFamily="18" charset="0"/>
                <a:cs typeface="Times New Roman" pitchFamily="18" charset="0"/>
              </a:rPr>
              <a:t>Wind turbines harness the power of the wind and use it to generate electricity. Simply stated, a wind turbine works the opposite of a fan. Instead of using electricity to make wind, like a fan, wind turbines use wind to make electricity. The energy in the wind turns two or three propeller-like blades around a rotor. The rotor is connected to the main shaft, which spins a generator to create electricity. This illustration provides a detailed view of the inside of a wind turbine, its components, and their functionality.</a:t>
            </a:r>
            <a:r>
              <a:rPr lang="en-US" sz="18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pic>
        <p:nvPicPr>
          <p:cNvPr id="26625" name="Picture 1" descr="C:\Users\Larry\Pictures\Industrial Wind\windTurbineLabels.png"/>
          <p:cNvPicPr>
            <a:picLocks noGrp="1" noChangeAspect="1" noChangeArrowheads="1"/>
          </p:cNvPicPr>
          <p:nvPr>
            <p:ph idx="1"/>
          </p:nvPr>
        </p:nvPicPr>
        <p:blipFill>
          <a:blip r:embed="rId2" cstate="print"/>
          <a:srcRect/>
          <a:stretch>
            <a:fillRect/>
          </a:stretch>
        </p:blipFill>
        <p:spPr bwMode="auto">
          <a:xfrm>
            <a:off x="1146386" y="2133600"/>
            <a:ext cx="6851228" cy="4525963"/>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fontScale="90000"/>
          </a:bodyPr>
          <a:lstStyle/>
          <a:p>
            <a:r>
              <a:rPr lang="en-US" b="1" dirty="0"/>
              <a:t>The </a:t>
            </a:r>
            <a:r>
              <a:rPr lang="en-US" b="1" dirty="0" smtClean="0"/>
              <a:t>Difference Between Turbine Capacity </a:t>
            </a:r>
            <a:r>
              <a:rPr lang="en-US" b="1" dirty="0"/>
              <a:t>and </a:t>
            </a:r>
            <a:r>
              <a:rPr lang="en-US" b="1" dirty="0" smtClean="0"/>
              <a:t>Turbine Generation</a:t>
            </a:r>
            <a:br>
              <a:rPr lang="en-US" b="1" dirty="0" smtClean="0"/>
            </a:br>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Turbines must have reliable wind in adequate speed levels in order to meet the immediate demand of homes, businesses and hospitals. Mother Nature has her foot on wind’s pedal and when it comes to producing electricity, </a:t>
            </a:r>
            <a:r>
              <a:rPr lang="en-US" sz="2200" u="sng" dirty="0" smtClean="0">
                <a:latin typeface="Times New Roman" pitchFamily="18" charset="0"/>
                <a:cs typeface="Times New Roman" pitchFamily="18" charset="0"/>
              </a:rPr>
              <a:t>speed matters</a:t>
            </a:r>
            <a:r>
              <a:rPr lang="en-US" sz="2200" dirty="0" smtClean="0">
                <a:latin typeface="Times New Roman" pitchFamily="18" charset="0"/>
                <a:cs typeface="Times New Roman" pitchFamily="18" charset="0"/>
              </a:rPr>
              <a:t>.  The graphic below demonstrates the loss of electricity generation relative to wind speed.</a:t>
            </a:r>
            <a:r>
              <a:rPr lang="en-US" sz="2200" b="1" dirty="0" smtClean="0">
                <a:latin typeface="Times New Roman" pitchFamily="18" charset="0"/>
                <a:cs typeface="Times New Roman" pitchFamily="18" charset="0"/>
              </a:rPr>
              <a:t> </a:t>
            </a:r>
            <a:endParaRPr lang="en-US" sz="2200" b="1" dirty="0">
              <a:latin typeface="Times New Roman" pitchFamily="18" charset="0"/>
              <a:cs typeface="Times New Roman" pitchFamily="18" charset="0"/>
            </a:endParaRPr>
          </a:p>
        </p:txBody>
      </p:sp>
      <p:pic>
        <p:nvPicPr>
          <p:cNvPr id="4" name="Content Placeholder 3" descr="Wind Speed Demonstration"/>
          <p:cNvPicPr>
            <a:picLocks noGrp="1"/>
          </p:cNvPicPr>
          <p:nvPr>
            <p:ph idx="1"/>
          </p:nvPr>
        </p:nvPicPr>
        <p:blipFill>
          <a:blip r:embed="rId2" cstate="print"/>
          <a:srcRect/>
          <a:stretch>
            <a:fillRect/>
          </a:stretch>
        </p:blipFill>
        <p:spPr bwMode="auto">
          <a:xfrm>
            <a:off x="1905000" y="3208713"/>
            <a:ext cx="5486400" cy="364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latin typeface="Times New Roman" pitchFamily="18" charset="0"/>
                <a:cs typeface="Times New Roman" pitchFamily="18" charset="0"/>
              </a:rPr>
              <a:t>This graphic demonstrates </a:t>
            </a:r>
            <a:r>
              <a:rPr lang="en-US" sz="2700" dirty="0" smtClean="0">
                <a:latin typeface="Times New Roman" pitchFamily="18" charset="0"/>
                <a:cs typeface="Times New Roman" pitchFamily="18" charset="0"/>
              </a:rPr>
              <a:t>wind </a:t>
            </a:r>
            <a:r>
              <a:rPr lang="en-US" sz="2700" dirty="0">
                <a:latin typeface="Times New Roman" pitchFamily="18" charset="0"/>
                <a:cs typeface="Times New Roman" pitchFamily="18" charset="0"/>
              </a:rPr>
              <a:t>“</a:t>
            </a:r>
            <a:r>
              <a:rPr lang="en-US" sz="2700" dirty="0" smtClean="0">
                <a:latin typeface="Times New Roman" pitchFamily="18" charset="0"/>
                <a:cs typeface="Times New Roman" pitchFamily="18" charset="0"/>
              </a:rPr>
              <a:t>potential” </a:t>
            </a:r>
            <a:r>
              <a:rPr lang="en-US" sz="2700" dirty="0">
                <a:latin typeface="Times New Roman" pitchFamily="18" charset="0"/>
                <a:cs typeface="Times New Roman" pitchFamily="18" charset="0"/>
              </a:rPr>
              <a:t>and turbine output </a:t>
            </a:r>
            <a:r>
              <a:rPr lang="en-US" sz="2700" dirty="0" smtClean="0">
                <a:latin typeface="Times New Roman" pitchFamily="18" charset="0"/>
                <a:cs typeface="Times New Roman" pitchFamily="18" charset="0"/>
              </a:rPr>
              <a:t>by state in </a:t>
            </a:r>
            <a:r>
              <a:rPr lang="en-US" sz="2700" dirty="0">
                <a:latin typeface="Times New Roman" pitchFamily="18" charset="0"/>
                <a:cs typeface="Times New Roman" pitchFamily="18" charset="0"/>
              </a:rPr>
              <a:t>terms of capacity factor</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r>
              <a:rPr lang="en-US" sz="2000" dirty="0">
                <a:latin typeface="Times New Roman" pitchFamily="18" charset="0"/>
                <a:cs typeface="Times New Roman" pitchFamily="18" charset="0"/>
              </a:rPr>
              <a:t>EIA Wind Production Numbers</a:t>
            </a: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r>
              <a:rPr lang="en-US" sz="1800" dirty="0">
                <a:latin typeface="Times New Roman" pitchFamily="18" charset="0"/>
                <a:cs typeface="Times New Roman" pitchFamily="18" charset="0"/>
              </a:rPr>
              <a:t>(Courtesy- L. </a:t>
            </a:r>
            <a:r>
              <a:rPr lang="en-US" sz="1800" dirty="0" err="1">
                <a:latin typeface="Times New Roman" pitchFamily="18" charset="0"/>
                <a:cs typeface="Times New Roman" pitchFamily="18" charset="0"/>
              </a:rPr>
              <a:t>Linowes</a:t>
            </a:r>
            <a:r>
              <a:rPr lang="en-US" sz="1800" dirty="0" smtClean="0">
                <a:latin typeface="Times New Roman" pitchFamily="18" charset="0"/>
                <a:cs typeface="Times New Roman" pitchFamily="18" charset="0"/>
              </a:rPr>
              <a:t>)</a:t>
            </a:r>
            <a:endParaRPr lang="en-US" sz="1800" dirty="0"/>
          </a:p>
        </p:txBody>
      </p:sp>
      <p:pic>
        <p:nvPicPr>
          <p:cNvPr id="4" name="Content Placeholder 3" descr="Wind Resources Map 2013_NEW"/>
          <p:cNvPicPr>
            <a:picLocks noGrp="1"/>
          </p:cNvPicPr>
          <p:nvPr>
            <p:ph idx="1"/>
          </p:nvPr>
        </p:nvPicPr>
        <p:blipFill>
          <a:blip r:embed="rId2" cstate="print"/>
          <a:srcRect/>
          <a:stretch>
            <a:fillRect/>
          </a:stretch>
        </p:blipFill>
        <p:spPr bwMode="auto">
          <a:xfrm>
            <a:off x="381000" y="1524001"/>
            <a:ext cx="8382000" cy="5333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STORAGE</a:t>
            </a:r>
            <a:r>
              <a:rPr lang="en-US" dirty="0"/>
              <a:t>: INDUSTRIAL WIND’S </a:t>
            </a:r>
            <a:r>
              <a:rPr lang="en-US" dirty="0" smtClean="0"/>
              <a:t>ACHILLES </a:t>
            </a:r>
            <a:r>
              <a:rPr lang="en-US" dirty="0"/>
              <a:t>HEEL</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CURRENT BATTERY TECHNOLOGY CAN STORE ENOUGH ELECTRICITY FOR HOME BASED, OFF GRID USE</a:t>
            </a:r>
          </a:p>
          <a:p>
            <a:pPr>
              <a:buNone/>
            </a:pPr>
            <a:endParaRPr lang="en-US" dirty="0"/>
          </a:p>
          <a:p>
            <a:pPr lvl="0"/>
            <a:r>
              <a:rPr lang="en-US" dirty="0"/>
              <a:t>LARGE ARRAYS OF BATTERIES CAN ALSO IRON OUT THE UNDULATING AND STUTTERING NATURE OF ELECTRICITY SENT TO THE ENERGY GRID, BUT AT SIGNIFICANT COST.</a:t>
            </a:r>
          </a:p>
          <a:p>
            <a:pPr>
              <a:buNone/>
            </a:pPr>
            <a:r>
              <a:rPr lang="en-US" dirty="0"/>
              <a:t> </a:t>
            </a:r>
          </a:p>
          <a:p>
            <a:pPr lvl="0"/>
            <a:r>
              <a:rPr lang="en-US" dirty="0"/>
              <a:t>DESPITE A GREAT EFFORT TO DO SO, THERE IS NO WAY TO STORE ELECTRICITY FOR FUTURE </a:t>
            </a:r>
            <a:r>
              <a:rPr lang="en-US" dirty="0" smtClean="0"/>
              <a:t>“ON DEMAND” USE BY THE ELECTRICITY GRID.</a:t>
            </a:r>
            <a:endParaRPr lang="en-US" dirty="0"/>
          </a:p>
          <a:p>
            <a:pPr>
              <a:buNone/>
            </a:pPr>
            <a:endParaRPr lang="en-US" dirty="0"/>
          </a:p>
          <a:p>
            <a:pPr lvl="0"/>
            <a:r>
              <a:rPr lang="en-US" dirty="0"/>
              <a:t>THAT IS WHY THE ELECTRICITY GRID MUST HAVE BASE LINE SOURCES (COAL, GAS, NUCULEAR, HYDRO) READILY AVAILABLE </a:t>
            </a:r>
            <a:r>
              <a:rPr lang="en-US" dirty="0" smtClean="0"/>
              <a:t>(ON DEMAND) TO </a:t>
            </a:r>
            <a:r>
              <a:rPr lang="en-US" dirty="0"/>
              <a:t>BACK UP WIND, SOLAR AND OTHER INTERMITTANT SOURCES.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AES BATTERY STORAGE FACILITY</a:t>
            </a:r>
            <a:endParaRPr lang="en-US" sz="3600" dirty="0">
              <a:latin typeface="Times New Roman" pitchFamily="18" charset="0"/>
              <a:cs typeface="Times New Roman" pitchFamily="18" charset="0"/>
            </a:endParaRPr>
          </a:p>
        </p:txBody>
      </p:sp>
      <p:pic>
        <p:nvPicPr>
          <p:cNvPr id="5122" name="Picture 2" descr="C:\Users\Larry\Pictures\AES Laurel Mountain\DSC_3183.JPG"/>
          <p:cNvPicPr>
            <a:picLocks noGrp="1" noChangeAspect="1" noChangeArrowheads="1"/>
          </p:cNvPicPr>
          <p:nvPr>
            <p:ph idx="1"/>
          </p:nvPr>
        </p:nvPicPr>
        <p:blipFill>
          <a:blip r:embed="rId2" cstate="print"/>
          <a:srcRect/>
          <a:stretch>
            <a:fillRect/>
          </a:stretch>
        </p:blipFill>
        <p:spPr bwMode="auto">
          <a:xfrm>
            <a:off x="1164814" y="1600200"/>
            <a:ext cx="6814371"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AES BATTERY STORAGE FACILITY</a:t>
            </a:r>
            <a:endParaRPr lang="en-US" sz="3600" dirty="0"/>
          </a:p>
        </p:txBody>
      </p:sp>
      <p:pic>
        <p:nvPicPr>
          <p:cNvPr id="6146" name="Picture 2" descr="C:\Users\Larry\Pictures\AES Laurel Mountain\DSC_3193.JPG"/>
          <p:cNvPicPr>
            <a:picLocks noGrp="1" noChangeAspect="1" noChangeArrowheads="1"/>
          </p:cNvPicPr>
          <p:nvPr>
            <p:ph idx="1"/>
          </p:nvPr>
        </p:nvPicPr>
        <p:blipFill>
          <a:blip r:embed="rId2" cstate="print"/>
          <a:srcRect/>
          <a:stretch>
            <a:fillRect/>
          </a:stretch>
        </p:blipFill>
        <p:spPr bwMode="auto">
          <a:xfrm>
            <a:off x="1164814" y="1600200"/>
            <a:ext cx="6814371"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1"/>
          </a:xfrm>
        </p:spPr>
        <p:txBody>
          <a:bodyPr>
            <a:normAutofit fontScale="90000"/>
          </a:bodyPr>
          <a:lstStyle/>
          <a:p>
            <a:pPr lvl="0"/>
            <a:r>
              <a:rPr kumimoji="0" lang="en-US" altLang="ja-JP" b="0" i="0" u="none" strike="noStrike" cap="none" normalizeH="0" baseline="0" dirty="0" smtClean="0">
                <a:ln>
                  <a:noFill/>
                </a:ln>
                <a:effectLst/>
                <a:latin typeface="Times New Roman" pitchFamily="18" charset="0"/>
                <a:ea typeface="MS Mincho" pitchFamily="49" charset="-128"/>
                <a:cs typeface="Times New Roman" pitchFamily="18" charset="0"/>
              </a:rPr>
              <a:t/>
            </a:r>
            <a:br>
              <a:rPr kumimoji="0" lang="en-US" altLang="ja-JP" b="0" i="0" u="none" strike="noStrike" cap="none" normalizeH="0" baseline="0" dirty="0" smtClean="0">
                <a:ln>
                  <a:noFill/>
                </a:ln>
                <a:effectLst/>
                <a:latin typeface="Times New Roman" pitchFamily="18" charset="0"/>
                <a:ea typeface="MS Mincho" pitchFamily="49" charset="-128"/>
                <a:cs typeface="Times New Roman" pitchFamily="18" charset="0"/>
              </a:rPr>
            </a:br>
            <a:r>
              <a:rPr kumimoji="0" lang="en-US" altLang="ja-JP" b="1" i="0" u="none" strike="noStrike" cap="none" normalizeH="0" baseline="0" dirty="0" smtClean="0">
                <a:ln>
                  <a:noFill/>
                </a:ln>
                <a:effectLst/>
                <a:latin typeface="Times New Roman" pitchFamily="18" charset="0"/>
                <a:ea typeface="MS Mincho" pitchFamily="49" charset="-128"/>
                <a:cs typeface="Times New Roman" pitchFamily="18" charset="0"/>
              </a:rPr>
              <a:t>AFTER THIS SESSION YOU SHOULD KNOW</a:t>
            </a:r>
            <a:r>
              <a:rPr kumimoji="0" lang="en-US" altLang="ja-JP" b="0" i="0" u="none" strike="noStrike" cap="none" normalizeH="0" baseline="0" dirty="0" smtClean="0">
                <a:ln>
                  <a:noFill/>
                </a:ln>
                <a:effectLst/>
                <a:latin typeface="Times New Roman" pitchFamily="18" charset="0"/>
                <a:ea typeface="MS Mincho" pitchFamily="49" charset="-128"/>
                <a:cs typeface="Times New Roman" pitchFamily="18" charset="0"/>
              </a:rPr>
              <a:t/>
            </a:r>
            <a:br>
              <a:rPr kumimoji="0" lang="en-US" altLang="ja-JP" b="0" i="0" u="none" strike="noStrike" cap="none" normalizeH="0" baseline="0" dirty="0" smtClean="0">
                <a:ln>
                  <a:noFill/>
                </a:ln>
                <a:effectLst/>
                <a:latin typeface="Times New Roman" pitchFamily="18" charset="0"/>
                <a:ea typeface="MS Mincho" pitchFamily="49" charset="-128"/>
                <a:cs typeface="Times New Roman" pitchFamily="18" charset="0"/>
              </a:rPr>
            </a:br>
            <a:endParaRPr lang="en-US" dirty="0"/>
          </a:p>
        </p:txBody>
      </p:sp>
      <p:sp>
        <p:nvSpPr>
          <p:cNvPr id="3" name="Content Placeholder 2"/>
          <p:cNvSpPr>
            <a:spLocks noGrp="1"/>
          </p:cNvSpPr>
          <p:nvPr>
            <p:ph idx="1"/>
          </p:nvPr>
        </p:nvSpPr>
        <p:spPr>
          <a:xfrm>
            <a:off x="457200" y="1524000"/>
            <a:ext cx="8229600" cy="5334000"/>
          </a:xfrm>
        </p:spPr>
        <p:txBody>
          <a:bodyPr>
            <a:normAutofit fontScale="40000" lnSpcReduction="20000"/>
          </a:bodyPr>
          <a:lstStyle/>
          <a:p>
            <a:pPr lvl="0"/>
            <a:r>
              <a:rPr lang="en-US" sz="3000" b="1" dirty="0" smtClean="0">
                <a:latin typeface="Times New Roman" pitchFamily="18" charset="0"/>
                <a:cs typeface="Times New Roman" pitchFamily="18" charset="0"/>
              </a:rPr>
              <a:t>WHAT IS CRITICAL THINKING AND WHY IT IS IMPORTANT?</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IN THE U.S., HOW MUCH ENERGY COMES FROM WIND?</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THE DIFFERENCE BETWEEN A WIND MILL AND AN INDUSTRIAL WIND TURBINE.</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IN THE UNITED STATES AND IN OUR REGION, WHERE DOES THE WIND BLOW?</a:t>
            </a:r>
          </a:p>
          <a:p>
            <a:pPr lvl="0">
              <a:buNone/>
            </a:pPr>
            <a:r>
              <a:rPr lang="en-US" sz="3000" b="1" dirty="0" smtClean="0">
                <a:latin typeface="Times New Roman" pitchFamily="18" charset="0"/>
                <a:cs typeface="Times New Roman" pitchFamily="18" charset="0"/>
              </a:rPr>
              <a:t> </a:t>
            </a:r>
          </a:p>
          <a:p>
            <a:pPr lvl="0"/>
            <a:r>
              <a:rPr lang="en-US" sz="3000" b="1" dirty="0" smtClean="0">
                <a:latin typeface="Times New Roman" pitchFamily="18" charset="0"/>
                <a:cs typeface="Times New Roman" pitchFamily="18" charset="0"/>
              </a:rPr>
              <a:t>HOW MANY TURBINES ARE THERE?  HOW MUCH DO THEY COST?</a:t>
            </a:r>
          </a:p>
          <a:p>
            <a:pPr>
              <a:buNone/>
            </a:pPr>
            <a:r>
              <a:rPr lang="en-US" sz="3000" b="1" dirty="0" smtClean="0">
                <a:latin typeface="Times New Roman" pitchFamily="18" charset="0"/>
                <a:cs typeface="Times New Roman" pitchFamily="18" charset="0"/>
              </a:rPr>
              <a:t> </a:t>
            </a:r>
          </a:p>
          <a:p>
            <a:pPr lvl="0"/>
            <a:r>
              <a:rPr lang="en-US" sz="3000" b="1" dirty="0" smtClean="0">
                <a:latin typeface="Times New Roman" pitchFamily="18" charset="0"/>
                <a:cs typeface="Times New Roman" pitchFamily="18" charset="0"/>
              </a:rPr>
              <a:t>HOW MUCH OF THIS COST IS CHARGED TO THE TAXPAYER AND HOW DOES THAT COMPARE WITH OTHER ENERGY SOURCES.</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WHAT IS A BILLION AND HOW DOES $12 BILLION FIT INTO THIS PICTURE?</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THE DIFFERENCE BETWEEN THE RATED CAPACITY OF A TURBINE TO PRODUCE ELECTRICITY AND HOW MUCH ELECTRICITY IT ACTUALLY PRODUCES. </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WHAT DOES INTERMITTANCY AND VARIABLILITY MEAN TO INDUSTRIAL WIND? </a:t>
            </a:r>
          </a:p>
          <a:p>
            <a:pPr>
              <a:buNone/>
            </a:pPr>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THE DEBATE OVER WHETHER INDUSTRIAL WIND ACTUALLY REDUCES CARBON EMISSIONS.</a:t>
            </a:r>
          </a:p>
          <a:p>
            <a:pPr>
              <a:buNone/>
            </a:pPr>
            <a:r>
              <a:rPr lang="en-US" sz="3000" b="1" dirty="0" smtClean="0">
                <a:latin typeface="Times New Roman" pitchFamily="18" charset="0"/>
                <a:cs typeface="Times New Roman" pitchFamily="18" charset="0"/>
              </a:rPr>
              <a:t> </a:t>
            </a:r>
          </a:p>
          <a:p>
            <a:pPr lvl="0"/>
            <a:r>
              <a:rPr lang="en-US" sz="3000" b="1" dirty="0" smtClean="0">
                <a:latin typeface="Times New Roman" pitchFamily="18" charset="0"/>
                <a:cs typeface="Times New Roman" pitchFamily="18" charset="0"/>
              </a:rPr>
              <a:t>HOW INDUSTRIAL WIND DEPENDS ON STRIP MINING.</a:t>
            </a:r>
          </a:p>
          <a:p>
            <a:pPr lvl="0"/>
            <a:endParaRPr lang="en-US" sz="3000" b="1"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THE EUROPEAN EXPERIENCE</a:t>
            </a:r>
          </a:p>
          <a:p>
            <a:pPr>
              <a:buNone/>
            </a:pPr>
            <a:r>
              <a:rPr lang="en-US" sz="3000" b="1" dirty="0" smtClean="0">
                <a:latin typeface="Times New Roman" pitchFamily="18" charset="0"/>
                <a:cs typeface="Times New Roman" pitchFamily="18" charset="0"/>
              </a:rPr>
              <a:t> </a:t>
            </a:r>
          </a:p>
          <a:p>
            <a:pPr lvl="0"/>
            <a:r>
              <a:rPr lang="en-US" sz="3000" b="1" dirty="0" smtClean="0">
                <a:latin typeface="Times New Roman" pitchFamily="18" charset="0"/>
                <a:cs typeface="Times New Roman" pitchFamily="18" charset="0"/>
              </a:rPr>
              <a:t>PRESIDENT OBAMA’S NEW “WIND VISION” AND HOW IT DESERVES YOUR CRITICAL THINKING.</a:t>
            </a:r>
          </a:p>
          <a:p>
            <a:pPr marL="0" lvl="0" indent="0" eaLnBrk="0" fontAlgn="base" hangingPunct="0">
              <a:spcBef>
                <a:spcPct val="0"/>
              </a:spcBef>
              <a:spcAft>
                <a:spcPct val="0"/>
              </a:spcAft>
              <a:buNone/>
            </a:pPr>
            <a:endParaRPr kumimoji="0" lang="en-US" altLang="ja-JP" sz="3000" b="0" i="0" u="none" strike="noStrike" cap="none" normalizeH="0" baseline="0" dirty="0" smtClean="0">
              <a:ln>
                <a:noFill/>
              </a:ln>
              <a:solidFill>
                <a:schemeClr val="tx1"/>
              </a:solidFill>
              <a:effectLst/>
              <a:latin typeface="Times New Roman" pitchFamily="18" charset="0"/>
              <a:cs typeface="Times New Roman" pitchFamily="18" charset="0"/>
            </a:endParaRPr>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anim calcmode="lin" valueType="num">
                                      <p:cBhvr additive="base">
                                        <p:cTn id="7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20" end="20"/>
                                            </p:txEl>
                                          </p:spTgt>
                                        </p:tgtEl>
                                        <p:attrNameLst>
                                          <p:attrName>style.visibility</p:attrName>
                                        </p:attrNameLst>
                                      </p:cBhvr>
                                      <p:to>
                                        <p:strVal val="visible"/>
                                      </p:to>
                                    </p:set>
                                    <p:anim calcmode="lin" valueType="num">
                                      <p:cBhvr additive="base">
                                        <p:cTn id="85"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22" end="22"/>
                                            </p:txEl>
                                          </p:spTgt>
                                        </p:tgtEl>
                                        <p:attrNameLst>
                                          <p:attrName>style.visibility</p:attrName>
                                        </p:attrNameLst>
                                      </p:cBhvr>
                                      <p:to>
                                        <p:strVal val="visible"/>
                                      </p:to>
                                    </p:set>
                                    <p:anim calcmode="lin" valueType="num">
                                      <p:cBhvr additive="base">
                                        <p:cTn id="91"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23" end="23"/>
                                            </p:txEl>
                                          </p:spTgt>
                                        </p:tgtEl>
                                        <p:attrNameLst>
                                          <p:attrName>style.visibility</p:attrName>
                                        </p:attrNameLst>
                                      </p:cBhvr>
                                      <p:to>
                                        <p:strVal val="visible"/>
                                      </p:to>
                                    </p:set>
                                    <p:anim calcmode="lin" valueType="num">
                                      <p:cBhvr additive="base">
                                        <p:cTn id="97"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anim calcmode="lin" valueType="num">
                                      <p:cBhvr additive="base">
                                        <p:cTn id="103"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
            </a:r>
            <a:br>
              <a:rPr lang="en-US" u="sng" dirty="0" smtClean="0"/>
            </a:br>
            <a:r>
              <a:rPr lang="en-US" b="1" dirty="0" smtClean="0">
                <a:latin typeface="Times New Roman" pitchFamily="18" charset="0"/>
                <a:cs typeface="Times New Roman" pitchFamily="18" charset="0"/>
              </a:rPr>
              <a:t>5 Projects Currently in Operation in West Virginia 2013 Capacity</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sz="1800" dirty="0" smtClean="0">
                <a:latin typeface="Times New Roman" pitchFamily="18" charset="0"/>
                <a:cs typeface="Times New Roman" pitchFamily="18" charset="0"/>
              </a:rPr>
              <a:t>                                                                                        Rated                             Actual</a:t>
            </a:r>
          </a:p>
          <a:p>
            <a:pPr>
              <a:buNone/>
            </a:pPr>
            <a:r>
              <a:rPr lang="en-US" sz="1800" dirty="0" smtClean="0">
                <a:latin typeface="Times New Roman" pitchFamily="18" charset="0"/>
                <a:cs typeface="Times New Roman" pitchFamily="18" charset="0"/>
              </a:rPr>
              <a:t>                                                                                      Capacity   Production    Capacity</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Mountaineer                                                                   578,160      171,376        29.64</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Beech Ridge                                                                   880,380      226,031        25.67</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Mount Storm                                                               2,312,640      600,277        25.96</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Laurel Mountain                                                            858,480       212,363       24.84</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Pinnacle                                                                         481,480       181,065       37.58</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Total                                                                            5,111,460    1,391,112       27.23</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sz="4000" dirty="0" smtClean="0">
                <a:latin typeface="Times New Roman" pitchFamily="18" charset="0"/>
                <a:cs typeface="Times New Roman" pitchFamily="18" charset="0"/>
              </a:rPr>
              <a:t>HOW </a:t>
            </a:r>
            <a:r>
              <a:rPr lang="en-US" sz="4000" dirty="0">
                <a:latin typeface="Times New Roman" pitchFamily="18" charset="0"/>
                <a:cs typeface="Times New Roman" pitchFamily="18" charset="0"/>
              </a:rPr>
              <a:t>MANY </a:t>
            </a:r>
            <a:r>
              <a:rPr lang="en-US" sz="4000" dirty="0" smtClean="0">
                <a:latin typeface="Times New Roman" pitchFamily="18" charset="0"/>
                <a:cs typeface="Times New Roman" pitchFamily="18" charset="0"/>
              </a:rPr>
              <a:t>INDUSTRIAL WIND TURBINES </a:t>
            </a:r>
            <a:r>
              <a:rPr lang="en-US" sz="4000" dirty="0">
                <a:latin typeface="Times New Roman" pitchFamily="18" charset="0"/>
                <a:cs typeface="Times New Roman" pitchFamily="18" charset="0"/>
              </a:rPr>
              <a:t>ARE THERE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dirty="0">
                <a:latin typeface="Times New Roman" pitchFamily="18" charset="0"/>
                <a:cs typeface="Times New Roman" pitchFamily="18" charset="0"/>
              </a:rPr>
              <a:t>48,000 installed across 39 U.S. states and Puerto Rico </a:t>
            </a:r>
            <a:r>
              <a:rPr lang="en-US" sz="2100" dirty="0" smtClean="0">
                <a:latin typeface="Times New Roman" pitchFamily="18" charset="0"/>
                <a:cs typeface="Times New Roman" pitchFamily="18" charset="0"/>
              </a:rPr>
              <a:t>(</a:t>
            </a:r>
            <a:r>
              <a:rPr lang="en-US" sz="2100" dirty="0">
                <a:latin typeface="Times New Roman" pitchFamily="18" charset="0"/>
                <a:cs typeface="Times New Roman" pitchFamily="18" charset="0"/>
              </a:rPr>
              <a:t>American Wind Energy Association)</a:t>
            </a:r>
          </a:p>
          <a:p>
            <a:pPr>
              <a:buNone/>
            </a:pPr>
            <a:endParaRPr lang="en-US" dirty="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225,000 operating around the world in about 80 countries by the end of 2012. </a:t>
            </a:r>
            <a:r>
              <a:rPr lang="en-US" sz="2100" dirty="0" smtClean="0">
                <a:latin typeface="Times New Roman" pitchFamily="18" charset="0"/>
                <a:cs typeface="Times New Roman" pitchFamily="18" charset="0"/>
              </a:rPr>
              <a:t>(Global Wind Energy Council)</a:t>
            </a:r>
          </a:p>
          <a:p>
            <a:pPr>
              <a:buNone/>
            </a:pPr>
            <a:r>
              <a:rPr lang="en-US" dirty="0">
                <a:latin typeface="Times New Roman" pitchFamily="18" charset="0"/>
                <a:cs typeface="Times New Roman" pitchFamily="18" charset="0"/>
              </a:rPr>
              <a:t> </a:t>
            </a:r>
          </a:p>
          <a:p>
            <a:pPr lvl="0"/>
            <a:r>
              <a:rPr lang="en-US" dirty="0" smtClean="0">
                <a:latin typeface="Times New Roman" pitchFamily="18" charset="0"/>
                <a:cs typeface="Times New Roman" pitchFamily="18" charset="0"/>
              </a:rPr>
              <a:t>1,111 </a:t>
            </a:r>
            <a:r>
              <a:rPr lang="en-US" dirty="0">
                <a:latin typeface="Times New Roman" pitchFamily="18" charset="0"/>
                <a:cs typeface="Times New Roman" pitchFamily="18" charset="0"/>
              </a:rPr>
              <a:t>turbines are operating in AHA’s geographical area.  </a:t>
            </a:r>
            <a:r>
              <a:rPr lang="en-US" dirty="0" smtClean="0">
                <a:latin typeface="Times New Roman" pitchFamily="18" charset="0"/>
                <a:cs typeface="Times New Roman" pitchFamily="18" charset="0"/>
              </a:rPr>
              <a:t>Many more </a:t>
            </a:r>
            <a:r>
              <a:rPr lang="en-US" dirty="0">
                <a:latin typeface="Times New Roman" pitchFamily="18" charset="0"/>
                <a:cs typeface="Times New Roman" pitchFamily="18" charset="0"/>
              </a:rPr>
              <a:t>are planned.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endParaRPr lang="en-US" dirty="0"/>
          </a:p>
        </p:txBody>
      </p:sp>
      <p:pic>
        <p:nvPicPr>
          <p:cNvPr id="4" name="Content Placeholder 3" descr="proposed-renewables-map-v4 12-24-14.jpg"/>
          <p:cNvPicPr>
            <a:picLocks noGrp="1"/>
          </p:cNvPicPr>
          <p:nvPr>
            <p:ph idx="1"/>
          </p:nvPr>
        </p:nvPicPr>
        <p:blipFill>
          <a:blip r:embed="rId2" cstate="print"/>
          <a:stretch>
            <a:fillRect/>
          </a:stretch>
        </p:blipFill>
        <p:spPr>
          <a:xfrm>
            <a:off x="1295400" y="2209800"/>
            <a:ext cx="6477000" cy="3916363"/>
          </a:xfrm>
          <a:prstGeom prst="rect">
            <a:avLst/>
          </a:prstGeom>
        </p:spPr>
      </p:pic>
      <p:pic>
        <p:nvPicPr>
          <p:cNvPr id="3074" name="Picture 2" descr="C:\Users\Larry\Pictures\Industrial Wind\power-distribution.png"/>
          <p:cNvPicPr>
            <a:picLocks noChangeAspect="1" noChangeArrowheads="1"/>
          </p:cNvPicPr>
          <p:nvPr/>
        </p:nvPicPr>
        <p:blipFill>
          <a:blip r:embed="rId3" cstate="print"/>
          <a:srcRect/>
          <a:stretch>
            <a:fillRect/>
          </a:stretch>
        </p:blipFill>
        <p:spPr bwMode="auto">
          <a:xfrm>
            <a:off x="2048190" y="228601"/>
            <a:ext cx="5047619" cy="1752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HOW MUCH DOES A WIND TURBINE COST?</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u="sng" dirty="0" smtClean="0">
                <a:latin typeface="Times New Roman" pitchFamily="18" charset="0"/>
                <a:cs typeface="Times New Roman" pitchFamily="18" charset="0"/>
              </a:rPr>
              <a:t>THREE MILLION DOLLARS</a:t>
            </a:r>
            <a:r>
              <a:rPr lang="en-US" dirty="0" smtClean="0">
                <a:latin typeface="Times New Roman" pitchFamily="18" charset="0"/>
                <a:cs typeface="Times New Roman" pitchFamily="18" charset="0"/>
              </a:rPr>
              <a:t>!</a:t>
            </a:r>
          </a:p>
          <a:p>
            <a:pPr algn="ctr">
              <a:buNone/>
            </a:pPr>
            <a:r>
              <a:rPr lang="en-US" sz="1900" dirty="0" smtClean="0">
                <a:latin typeface="Times New Roman" pitchFamily="18" charset="0"/>
                <a:cs typeface="Times New Roman" pitchFamily="18" charset="0"/>
              </a:rPr>
              <a:t>(personal conversations with two wind developers)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Since federal tax subsidies approximate 1/3 of this cost, every time you see an industrial turbine in the distance, you are looking at </a:t>
            </a:r>
            <a:r>
              <a:rPr lang="en-US" u="sng" dirty="0" smtClean="0">
                <a:latin typeface="Times New Roman" pitchFamily="18" charset="0"/>
                <a:cs typeface="Times New Roman" pitchFamily="18" charset="0"/>
              </a:rPr>
              <a:t>ONE MILLION DOLLARS</a:t>
            </a:r>
            <a:r>
              <a:rPr lang="en-US" dirty="0" smtClean="0">
                <a:latin typeface="Times New Roman" pitchFamily="18" charset="0"/>
                <a:cs typeface="Times New Roman" pitchFamily="18" charset="0"/>
              </a:rPr>
              <a:t> of taxpayer’s money.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
            </a:r>
            <a:br>
              <a:rPr lang="en-US" u="sng" dirty="0" smtClean="0"/>
            </a:br>
            <a:r>
              <a:rPr lang="en-US" sz="3100" b="1" dirty="0" smtClean="0">
                <a:latin typeface="Times New Roman" pitchFamily="18" charset="0"/>
                <a:cs typeface="Times New Roman" pitchFamily="18" charset="0"/>
              </a:rPr>
              <a:t>Subsidies and Support to Electricity</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Production by Selected Primary Energy Sources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sz="1800" dirty="0" smtClean="0">
                <a:latin typeface="Times New Roman" pitchFamily="18" charset="0"/>
                <a:cs typeface="Times New Roman" pitchFamily="18" charset="0"/>
              </a:rPr>
              <a:t>                                                                  </a:t>
            </a:r>
            <a:r>
              <a:rPr lang="en-US" sz="1800" smtClean="0">
                <a:latin typeface="Times New Roman" pitchFamily="18" charset="0"/>
                <a:cs typeface="Times New Roman" pitchFamily="18" charset="0"/>
              </a:rPr>
              <a:t>Megawatts            Subsidies      Subsidies</a:t>
            </a:r>
            <a:r>
              <a:rPr lang="en-US" sz="1800" dirty="0" smtClean="0">
                <a:latin typeface="Times New Roman" pitchFamily="18" charset="0"/>
                <a:cs typeface="Times New Roman" pitchFamily="18" charset="0"/>
              </a:rPr>
              <a:t> Per</a:t>
            </a:r>
          </a:p>
          <a:p>
            <a:pPr>
              <a:buNone/>
            </a:pPr>
            <a:r>
              <a:rPr lang="en-US" sz="1800" dirty="0" smtClean="0">
                <a:latin typeface="Times New Roman" pitchFamily="18" charset="0"/>
                <a:cs typeface="Times New Roman" pitchFamily="18" charset="0"/>
              </a:rPr>
              <a:t>      Source                                                 Generation          and Support      Megawatt</a:t>
            </a:r>
          </a:p>
          <a:p>
            <a:pPr>
              <a:buNone/>
            </a:pPr>
            <a:r>
              <a:rPr lang="en-US" sz="1800" dirty="0" smtClean="0">
                <a:latin typeface="Times New Roman" pitchFamily="18" charset="0"/>
                <a:cs typeface="Times New Roman" pitchFamily="18" charset="0"/>
              </a:rPr>
              <a:t>Coal                                                        1,572,000,000        901,000,000               .57</a:t>
            </a:r>
          </a:p>
          <a:p>
            <a:pPr>
              <a:buNone/>
            </a:pPr>
            <a:r>
              <a:rPr lang="en-US" sz="1800" dirty="0" smtClean="0">
                <a:latin typeface="Times New Roman" pitchFamily="18" charset="0"/>
                <a:cs typeface="Times New Roman" pitchFamily="18" charset="0"/>
              </a:rPr>
              <a:t>Natural Gas and Petroleum Liquids       1,033,000,000        690,000,000               .67</a:t>
            </a:r>
          </a:p>
          <a:p>
            <a:pPr>
              <a:buNone/>
            </a:pPr>
            <a:r>
              <a:rPr lang="en-US" sz="1800" dirty="0" smtClean="0">
                <a:latin typeface="Times New Roman" pitchFamily="18" charset="0"/>
                <a:cs typeface="Times New Roman" pitchFamily="18" charset="0"/>
              </a:rPr>
              <a:t>Nuclear                                                      789,000,000     1,660,000,000             2.10</a:t>
            </a:r>
          </a:p>
          <a:p>
            <a:pPr>
              <a:buNone/>
            </a:pPr>
            <a:r>
              <a:rPr lang="en-US" sz="1800" dirty="0" err="1" smtClean="0">
                <a:latin typeface="Times New Roman" pitchFamily="18" charset="0"/>
                <a:cs typeface="Times New Roman" pitchFamily="18" charset="0"/>
              </a:rPr>
              <a:t>Renewables</a:t>
            </a: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Biomass                                                    57,000,000        118,000,000             2.07</a:t>
            </a:r>
          </a:p>
          <a:p>
            <a:pPr>
              <a:buNone/>
            </a:pPr>
            <a:r>
              <a:rPr lang="en-US" sz="1800" dirty="0" smtClean="0">
                <a:latin typeface="Times New Roman" pitchFamily="18" charset="0"/>
                <a:cs typeface="Times New Roman" pitchFamily="18" charset="0"/>
              </a:rPr>
              <a:t>   Geothermal                                             165,000,000        245,000,000             1.48  </a:t>
            </a:r>
          </a:p>
          <a:p>
            <a:pPr>
              <a:buNone/>
            </a:pPr>
            <a:r>
              <a:rPr lang="en-US" sz="1800" dirty="0" smtClean="0">
                <a:latin typeface="Times New Roman" pitchFamily="18" charset="0"/>
                <a:cs typeface="Times New Roman" pitchFamily="18" charset="0"/>
              </a:rPr>
              <a:t>   Hydropower                                            266,000,000        392,000,000             1.47 </a:t>
            </a:r>
          </a:p>
          <a:p>
            <a:pPr>
              <a:buNone/>
            </a:pPr>
            <a:r>
              <a:rPr lang="en-US" sz="1800" dirty="0" smtClean="0">
                <a:latin typeface="Times New Roman" pitchFamily="18" charset="0"/>
                <a:cs typeface="Times New Roman" pitchFamily="18" charset="0"/>
              </a:rPr>
              <a:t>   Solar                                                          19,000,000     4,393,000,000         231.21</a:t>
            </a:r>
          </a:p>
          <a:p>
            <a:pPr>
              <a:buNone/>
            </a:pPr>
            <a:r>
              <a:rPr lang="en-US" sz="1800" dirty="0" smtClean="0">
                <a:latin typeface="Times New Roman" pitchFamily="18" charset="0"/>
                <a:cs typeface="Times New Roman" pitchFamily="18" charset="0"/>
              </a:rPr>
              <a:t>   Wind                                                        168,000,000     5,936,000,000           35.33</a:t>
            </a:r>
          </a:p>
          <a:p>
            <a:pPr>
              <a:buNone/>
            </a:pPr>
            <a:r>
              <a:rPr lang="en-US" sz="1800" dirty="0" smtClean="0">
                <a:latin typeface="Times New Roman" pitchFamily="18" charset="0"/>
                <a:cs typeface="Times New Roman" pitchFamily="18" charset="0"/>
              </a:rPr>
              <a:t>   </a:t>
            </a:r>
          </a:p>
          <a:p>
            <a:pPr>
              <a:buNone/>
            </a:pP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PERCENT OF SUBSIDIES VS ELECTRICITY PRODUCTION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noAutofit/>
          </a:bodyPr>
          <a:lstStyle/>
          <a:p>
            <a:r>
              <a:rPr lang="en-US" sz="1800" b="1" dirty="0" smtClean="0">
                <a:latin typeface="Times New Roman" pitchFamily="18" charset="0"/>
                <a:cs typeface="Times New Roman" pitchFamily="18" charset="0"/>
              </a:rPr>
              <a:t>Solar gets 27% of the total subsidy money while generating only .48% of the total electricity.</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Wind gets 37% of the total subsidy money while generating only 4.3% of the total electricity.</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Hydro gets 3 % of the total subsidy money while generating 6.8% of the total electricity.</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Coal  gets 6% of the total subsidy money while generating 40.1% of the total electricity.</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Natural Gas gets 4% of the total subsidy money while generating 26.4% of the total electricity. </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Nuclear gets 10% of the total subsidy money while generating 20.1% of the total electricity. </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2800" b="1" dirty="0" smtClean="0">
                <a:latin typeface="Times New Roman" pitchFamily="18" charset="0"/>
                <a:cs typeface="Times New Roman" pitchFamily="18" charset="0"/>
              </a:rPr>
              <a:t>SECTION 1603  GRANTS TO REGIONAL INDUSTRIAL WIND TURBINE INSTALLATIONS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latin typeface="Times New Roman" pitchFamily="18" charset="0"/>
                <a:cs typeface="Times New Roman" pitchFamily="18" charset="0"/>
              </a:rPr>
              <a:t>MD:</a:t>
            </a:r>
          </a:p>
          <a:p>
            <a:r>
              <a:rPr lang="en-US" dirty="0" smtClean="0">
                <a:latin typeface="Times New Roman" pitchFamily="18" charset="0"/>
                <a:cs typeface="Times New Roman" pitchFamily="18" charset="0"/>
              </a:rPr>
              <a:t>Criterion	           $39,147,263 (7/22/2011) 	28 turbines</a:t>
            </a:r>
          </a:p>
          <a:p>
            <a:r>
              <a:rPr lang="en-US" dirty="0" smtClean="0">
                <a:latin typeface="Times New Roman" pitchFamily="18" charset="0"/>
                <a:cs typeface="Times New Roman" pitchFamily="18" charset="0"/>
              </a:rPr>
              <a:t>Roth Rock	           $31,766,924 (9/8/2011)         20 turbines</a:t>
            </a:r>
          </a:p>
          <a:p>
            <a:pPr>
              <a:buNone/>
            </a:pPr>
            <a:r>
              <a:rPr lang="en-US" dirty="0" smtClean="0">
                <a:latin typeface="Times New Roman" pitchFamily="18" charset="0"/>
                <a:cs typeface="Times New Roman" pitchFamily="18" charset="0"/>
              </a:rPr>
              <a:t>W V:</a:t>
            </a:r>
          </a:p>
          <a:p>
            <a:r>
              <a:rPr lang="en-US" dirty="0" smtClean="0">
                <a:latin typeface="Times New Roman" pitchFamily="18" charset="0"/>
                <a:cs typeface="Times New Roman" pitchFamily="18" charset="0"/>
              </a:rPr>
              <a:t>Laurel Mountain   $81,965,141 (2/3/12)	            61 turbines</a:t>
            </a:r>
          </a:p>
          <a:p>
            <a:r>
              <a:rPr lang="en-US" dirty="0" smtClean="0">
                <a:latin typeface="Times New Roman" pitchFamily="18" charset="0"/>
                <a:cs typeface="Times New Roman" pitchFamily="18" charset="0"/>
              </a:rPr>
              <a:t>Beech Ridge         $68,609,459 (9/22/10)	67 turbines</a:t>
            </a:r>
          </a:p>
          <a:p>
            <a:r>
              <a:rPr lang="en-US" dirty="0" smtClean="0">
                <a:latin typeface="Times New Roman" pitchFamily="18" charset="0"/>
                <a:cs typeface="Times New Roman" pitchFamily="18" charset="0"/>
              </a:rPr>
              <a:t>Pinnacle	           $44,184,807 (8/23/12)           23 turbines</a:t>
            </a:r>
          </a:p>
          <a:p>
            <a:pPr>
              <a:buNone/>
            </a:pPr>
            <a:r>
              <a:rPr lang="en-US" dirty="0" smtClean="0">
                <a:latin typeface="Times New Roman" pitchFamily="18" charset="0"/>
                <a:cs typeface="Times New Roman" pitchFamily="18" charset="0"/>
              </a:rPr>
              <a:t>PA:	</a:t>
            </a:r>
          </a:p>
          <a:p>
            <a:r>
              <a:rPr lang="en-US" dirty="0" smtClean="0">
                <a:latin typeface="Times New Roman" pitchFamily="18" charset="0"/>
                <a:cs typeface="Times New Roman" pitchFamily="18" charset="0"/>
              </a:rPr>
              <a:t>Big Savage	           $65,460,892 (1/24/13)           68 turbines</a:t>
            </a:r>
          </a:p>
          <a:p>
            <a:r>
              <a:rPr lang="en-US" dirty="0" smtClean="0">
                <a:latin typeface="Times New Roman" pitchFamily="18" charset="0"/>
                <a:cs typeface="Times New Roman" pitchFamily="18" charset="0"/>
              </a:rPr>
              <a:t>South Chestnut     $28,873,226 (5/8/12)             24 turbines</a:t>
            </a:r>
          </a:p>
          <a:p>
            <a:endParaRPr lang="en-US" dirty="0" smtClean="0">
              <a:latin typeface="Times New Roman" pitchFamily="18" charset="0"/>
              <a:cs typeface="Times New Roman" pitchFamily="18" charset="0"/>
            </a:endParaRPr>
          </a:p>
          <a:p>
            <a:pPr>
              <a:buNone/>
            </a:pPr>
            <a:r>
              <a:rPr lang="en-US" sz="2100" dirty="0" smtClean="0">
                <a:latin typeface="Times New Roman" pitchFamily="18" charset="0"/>
                <a:cs typeface="Times New Roman" pitchFamily="18" charset="0"/>
                <a:hlinkClick r:id="rId2"/>
              </a:rPr>
              <a:t>http://www.treasury.gov/initiatives/recovery/Pages/1603.aspx</a:t>
            </a:r>
            <a:endParaRPr lang="en-US" sz="21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WHAT IS A BILLION DOLLARS?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If we wanted to pay down a billion dollars of the US debt, paying one dollar a second, it would take 31 years, 259 days, 1 hour, 46 minutes, and 40 seconds. </a:t>
            </a:r>
          </a:p>
          <a:p>
            <a:pPr>
              <a:buNone/>
            </a:pPr>
            <a:r>
              <a:rPr lang="en-US" dirty="0" smtClean="0"/>
              <a:t> </a:t>
            </a:r>
          </a:p>
          <a:p>
            <a:pPr>
              <a:buNone/>
            </a:pPr>
            <a:r>
              <a:rPr lang="en-US" dirty="0" smtClean="0"/>
              <a:t>EASIER TO REMEMBER:</a:t>
            </a:r>
          </a:p>
          <a:p>
            <a:pPr>
              <a:buNone/>
            </a:pPr>
            <a:r>
              <a:rPr lang="en-US" dirty="0" smtClean="0"/>
              <a:t>	$1 PER SECOND FOR 31.7 YEARS = $1 BILLION</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IS 12 BILLION DOLLARS TO THE INDUSTRIAL WIND INDUSTRY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FOR EVERY YEAR THAT THE PRODUCTION TAX CREDIT IS RENEWED, THE FEDERAL GOVERNMENT SUBSIDIZES INDUSTRIAL WIND $12 BILLION OVER THE NEXT 10 YEARS</a:t>
            </a:r>
            <a:endParaRPr lang="en-US" dirty="0" smtClean="0"/>
          </a:p>
          <a:p>
            <a:r>
              <a:rPr lang="en-US" b="1" dirty="0" smtClean="0"/>
              <a:t>THIS TAXPAYER SUBSIDY ALLOWS INDUSTRIAL WIND COMPANIES TO UNDERBID OTHER ENERGY SOURCES WHICH IN TURN DISRUPTS THE ENERGY MARKET.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b="1" dirty="0" smtClean="0">
                <a:latin typeface="Times New Roman" pitchFamily="18" charset="0"/>
                <a:cs typeface="Times New Roman" pitchFamily="18" charset="0"/>
              </a:rPr>
              <a:t>RARE EARTH MINING IN CHINA</a:t>
            </a:r>
            <a:endParaRPr lang="en-US" sz="3200" dirty="0">
              <a:latin typeface="Times New Roman" pitchFamily="18" charset="0"/>
              <a:cs typeface="Times New Roman" pitchFamily="18" charset="0"/>
            </a:endParaRPr>
          </a:p>
        </p:txBody>
      </p:sp>
      <p:pic>
        <p:nvPicPr>
          <p:cNvPr id="4" name="Content Placeholder 3" descr="mining.jpg"/>
          <p:cNvPicPr>
            <a:picLocks noGrp="1"/>
          </p:cNvPicPr>
          <p:nvPr>
            <p:ph idx="1"/>
          </p:nvPr>
        </p:nvPicPr>
        <p:blipFill>
          <a:blip r:embed="rId2" cstate="print"/>
          <a:stretch>
            <a:fillRect/>
          </a:stretch>
        </p:blipFill>
        <p:spPr>
          <a:xfrm>
            <a:off x="304800" y="1295400"/>
            <a:ext cx="8610600" cy="5334000"/>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80999"/>
          </a:xfrm>
        </p:spPr>
        <p:txBody>
          <a:bodyPr>
            <a:noAutofit/>
          </a:bodyPr>
          <a:lstStyle/>
          <a:p>
            <a:r>
              <a:rPr lang="en-US" sz="2400" b="1" dirty="0" smtClean="0">
                <a:latin typeface="Times New Roman" pitchFamily="18" charset="0"/>
                <a:cs typeface="Times New Roman" pitchFamily="18" charset="0"/>
              </a:rPr>
              <a:t>WHO IS ALLEGHENY HIGHLANDS ALLIANCE?</a:t>
            </a:r>
            <a:endParaRPr lang="en-US"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838200"/>
            <a:ext cx="8839200" cy="6019800"/>
          </a:xfrm>
        </p:spPr>
        <p:txBody>
          <a:bodyPr>
            <a:normAutofit lnSpcReduction="10000"/>
          </a:bodyPr>
          <a:lstStyle/>
          <a:p>
            <a:r>
              <a:rPr lang="en-US" sz="2800" dirty="0" smtClean="0">
                <a:solidFill>
                  <a:schemeClr val="tx1"/>
                </a:solidFill>
                <a:latin typeface="Times New Roman" pitchFamily="18" charset="0"/>
                <a:cs typeface="Times New Roman" pitchFamily="18" charset="0"/>
              </a:rPr>
              <a:t>AHA IS A </a:t>
            </a:r>
            <a:r>
              <a:rPr lang="en-US" sz="2800" dirty="0">
                <a:solidFill>
                  <a:schemeClr val="tx1"/>
                </a:solidFill>
                <a:latin typeface="Times New Roman" pitchFamily="18" charset="0"/>
                <a:cs typeface="Times New Roman" pitchFamily="18" charset="0"/>
              </a:rPr>
              <a:t>FIVE STATE </a:t>
            </a:r>
            <a:r>
              <a:rPr lang="en-US" sz="2800" dirty="0" smtClean="0">
                <a:solidFill>
                  <a:schemeClr val="tx1"/>
                </a:solidFill>
                <a:latin typeface="Times New Roman" pitchFamily="18" charset="0"/>
                <a:cs typeface="Times New Roman" pitchFamily="18" charset="0"/>
              </a:rPr>
              <a:t>COALITION </a:t>
            </a:r>
          </a:p>
          <a:p>
            <a:r>
              <a:rPr lang="en-US" sz="2800" dirty="0" smtClean="0">
                <a:solidFill>
                  <a:schemeClr val="tx1"/>
                </a:solidFill>
                <a:latin typeface="Times New Roman" pitchFamily="18" charset="0"/>
                <a:cs typeface="Times New Roman" pitchFamily="18" charset="0"/>
              </a:rPr>
              <a:t>WEST </a:t>
            </a:r>
            <a:r>
              <a:rPr lang="en-US" sz="2800" dirty="0">
                <a:solidFill>
                  <a:schemeClr val="tx1"/>
                </a:solidFill>
                <a:latin typeface="Times New Roman" pitchFamily="18" charset="0"/>
                <a:cs typeface="Times New Roman" pitchFamily="18" charset="0"/>
              </a:rPr>
              <a:t>VIRGINIA</a:t>
            </a:r>
          </a:p>
          <a:p>
            <a:pPr lvl="0"/>
            <a:r>
              <a:rPr lang="en-US" sz="2800" dirty="0">
                <a:solidFill>
                  <a:schemeClr val="tx1"/>
                </a:solidFill>
                <a:latin typeface="Times New Roman" pitchFamily="18" charset="0"/>
                <a:cs typeface="Times New Roman" pitchFamily="18" charset="0"/>
              </a:rPr>
              <a:t>PENNSYLVANIA</a:t>
            </a:r>
          </a:p>
          <a:p>
            <a:pPr lvl="0"/>
            <a:r>
              <a:rPr lang="en-US" sz="2800" dirty="0">
                <a:solidFill>
                  <a:schemeClr val="tx1"/>
                </a:solidFill>
                <a:latin typeface="Times New Roman" pitchFamily="18" charset="0"/>
                <a:cs typeface="Times New Roman" pitchFamily="18" charset="0"/>
              </a:rPr>
              <a:t>MARYLAND</a:t>
            </a:r>
          </a:p>
          <a:p>
            <a:pPr lvl="0"/>
            <a:r>
              <a:rPr lang="en-US" sz="2800" dirty="0">
                <a:solidFill>
                  <a:schemeClr val="tx1"/>
                </a:solidFill>
                <a:latin typeface="Times New Roman" pitchFamily="18" charset="0"/>
                <a:cs typeface="Times New Roman" pitchFamily="18" charset="0"/>
              </a:rPr>
              <a:t>VIRGINIA</a:t>
            </a:r>
          </a:p>
          <a:p>
            <a:pPr lvl="0"/>
            <a:r>
              <a:rPr lang="en-US" sz="2800" dirty="0">
                <a:solidFill>
                  <a:schemeClr val="tx1"/>
                </a:solidFill>
                <a:latin typeface="Times New Roman" pitchFamily="18" charset="0"/>
                <a:cs typeface="Times New Roman" pitchFamily="18" charset="0"/>
              </a:rPr>
              <a:t>NORTH </a:t>
            </a:r>
            <a:r>
              <a:rPr lang="en-US" sz="2800" dirty="0" smtClean="0">
                <a:solidFill>
                  <a:schemeClr val="tx1"/>
                </a:solidFill>
                <a:latin typeface="Times New Roman" pitchFamily="18" charset="0"/>
                <a:cs typeface="Times New Roman" pitchFamily="18" charset="0"/>
              </a:rPr>
              <a:t>CAROLINA</a:t>
            </a:r>
            <a:endParaRPr lang="en-US" sz="2800" dirty="0">
              <a:solidFill>
                <a:schemeClr val="tx1"/>
              </a:solidFill>
              <a:latin typeface="Times New Roman" pitchFamily="18" charset="0"/>
              <a:cs typeface="Times New Roman" pitchFamily="18" charset="0"/>
            </a:endParaRPr>
          </a:p>
          <a:p>
            <a:r>
              <a:rPr lang="en-US" sz="2800" dirty="0">
                <a:solidFill>
                  <a:schemeClr val="tx1"/>
                </a:solidFill>
                <a:latin typeface="Times New Roman" pitchFamily="18" charset="0"/>
                <a:cs typeface="Times New Roman" pitchFamily="18" charset="0"/>
              </a:rPr>
              <a:t> </a:t>
            </a:r>
          </a:p>
          <a:p>
            <a:r>
              <a:rPr lang="en-US" sz="2800" dirty="0">
                <a:solidFill>
                  <a:schemeClr val="tx1"/>
                </a:solidFill>
                <a:latin typeface="Times New Roman" pitchFamily="18" charset="0"/>
                <a:cs typeface="Times New Roman" pitchFamily="18" charset="0"/>
              </a:rPr>
              <a:t>PURPOSE</a:t>
            </a:r>
          </a:p>
          <a:p>
            <a:pPr lvl="0"/>
            <a:r>
              <a:rPr lang="en-US" sz="2800" dirty="0">
                <a:solidFill>
                  <a:schemeClr val="tx1"/>
                </a:solidFill>
                <a:latin typeface="Times New Roman" pitchFamily="18" charset="0"/>
                <a:cs typeface="Times New Roman" pitchFamily="18" charset="0"/>
              </a:rPr>
              <a:t>Research facts about industrial wind </a:t>
            </a:r>
          </a:p>
          <a:p>
            <a:pPr lvl="0"/>
            <a:r>
              <a:rPr lang="en-US" sz="2800" dirty="0" smtClean="0">
                <a:solidFill>
                  <a:schemeClr val="tx1"/>
                </a:solidFill>
                <a:latin typeface="Times New Roman" pitchFamily="18" charset="0"/>
                <a:cs typeface="Times New Roman" pitchFamily="18" charset="0"/>
              </a:rPr>
              <a:t>Publicize </a:t>
            </a:r>
            <a:r>
              <a:rPr lang="en-US" sz="2800" dirty="0">
                <a:solidFill>
                  <a:schemeClr val="tx1"/>
                </a:solidFill>
                <a:latin typeface="Times New Roman" pitchFamily="18" charset="0"/>
                <a:cs typeface="Times New Roman" pitchFamily="18" charset="0"/>
              </a:rPr>
              <a:t>the information</a:t>
            </a:r>
          </a:p>
          <a:p>
            <a:pPr lvl="0"/>
            <a:r>
              <a:rPr lang="en-US" sz="2800" dirty="0">
                <a:solidFill>
                  <a:schemeClr val="tx1"/>
                </a:solidFill>
                <a:latin typeface="Times New Roman" pitchFamily="18" charset="0"/>
                <a:cs typeface="Times New Roman" pitchFamily="18" charset="0"/>
              </a:rPr>
              <a:t>Favor “point of use” energy generation</a:t>
            </a:r>
          </a:p>
          <a:p>
            <a:pPr lvl="0"/>
            <a:r>
              <a:rPr lang="en-US" sz="2800" dirty="0">
                <a:solidFill>
                  <a:schemeClr val="tx1"/>
                </a:solidFill>
                <a:latin typeface="Times New Roman" pitchFamily="18" charset="0"/>
                <a:cs typeface="Times New Roman" pitchFamily="18" charset="0"/>
              </a:rPr>
              <a:t>Promote energy conservation</a:t>
            </a:r>
          </a:p>
          <a:p>
            <a:r>
              <a:rPr lang="en-US" sz="1500" dirty="0">
                <a:latin typeface="Times New Roman" pitchFamily="18" charset="0"/>
                <a:cs typeface="Times New Roman" pitchFamily="18" charset="0"/>
              </a:rPr>
              <a:t>(Check our web site: </a:t>
            </a:r>
            <a:r>
              <a:rPr lang="en-US" sz="1500" u="sng" dirty="0">
                <a:latin typeface="Times New Roman" pitchFamily="18" charset="0"/>
                <a:cs typeface="Times New Roman" pitchFamily="18" charset="0"/>
                <a:hlinkClick r:id="rId2"/>
              </a:rPr>
              <a:t>www.</a:t>
            </a:r>
            <a:r>
              <a:rPr lang="en-US" sz="1500" b="1" u="sng" dirty="0">
                <a:latin typeface="Times New Roman" pitchFamily="18" charset="0"/>
                <a:cs typeface="Times New Roman" pitchFamily="18" charset="0"/>
                <a:hlinkClick r:id="rId2"/>
              </a:rPr>
              <a:t>alleghenyhighlandsalliance</a:t>
            </a:r>
            <a:r>
              <a:rPr lang="en-US" sz="1500" u="sng" dirty="0">
                <a:latin typeface="Times New Roman" pitchFamily="18" charset="0"/>
                <a:cs typeface="Times New Roman" pitchFamily="18" charset="0"/>
                <a:hlinkClick r:id="rId2"/>
              </a:rPr>
              <a:t>.org/</a:t>
            </a:r>
            <a:endParaRPr lang="en-US" sz="1500" dirty="0">
              <a:latin typeface="Times New Roman" pitchFamily="18" charset="0"/>
              <a:cs typeface="Times New Roman" pitchFamily="18" charset="0"/>
            </a:endParaRPr>
          </a:p>
          <a:p>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RARE EARTH USES</a:t>
            </a:r>
            <a:endParaRPr lang="en-US" dirty="0"/>
          </a:p>
        </p:txBody>
      </p:sp>
      <p:pic>
        <p:nvPicPr>
          <p:cNvPr id="7170" name="Picture 2" descr="C:\Users\Larry\Pictures\Industrial Wind\rare-earth-minerals.jpg"/>
          <p:cNvPicPr>
            <a:picLocks noGrp="1" noChangeAspect="1" noChangeArrowheads="1"/>
          </p:cNvPicPr>
          <p:nvPr>
            <p:ph idx="1"/>
          </p:nvPr>
        </p:nvPicPr>
        <p:blipFill>
          <a:blip r:embed="rId2" cstate="print"/>
          <a:srcRect/>
          <a:stretch>
            <a:fillRect/>
          </a:stretch>
        </p:blipFill>
        <p:spPr bwMode="auto">
          <a:xfrm>
            <a:off x="381000" y="1143000"/>
            <a:ext cx="8077200" cy="5562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IF NOT WIND, WHAT?</a:t>
            </a:r>
            <a:r>
              <a:rPr lang="en-US" dirty="0" smtClean="0"/>
              <a:t/>
            </a:r>
            <a:br>
              <a:rPr lang="en-US" dirty="0" smtClean="0"/>
            </a:br>
            <a:r>
              <a:rPr lang="en-US" b="1" dirty="0" smtClean="0"/>
              <a:t>That is your homework assignment!</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rcRect/>
          <a:stretch>
            <a:fillRect/>
          </a:stretch>
        </p:blipFill>
        <p:spPr bwMode="auto">
          <a:xfrm>
            <a:off x="381000" y="1371600"/>
            <a:ext cx="8382000" cy="495300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PROMISE OF FUSION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lvl="0"/>
            <a:endParaRPr lang="en-US" b="1" dirty="0" smtClean="0"/>
          </a:p>
          <a:p>
            <a:pPr lvl="0"/>
            <a:r>
              <a:rPr lang="en-US" b="1" dirty="0" smtClean="0"/>
              <a:t>Could be available by the middle of this century.</a:t>
            </a:r>
            <a:endParaRPr lang="en-US" dirty="0" smtClean="0"/>
          </a:p>
          <a:p>
            <a:pPr lvl="0"/>
            <a:r>
              <a:rPr lang="en-US" b="1" dirty="0" smtClean="0"/>
              <a:t>Does not take up very much space.</a:t>
            </a:r>
            <a:endParaRPr lang="en-US" dirty="0" smtClean="0"/>
          </a:p>
          <a:p>
            <a:pPr lvl="0"/>
            <a:r>
              <a:rPr lang="en-US" b="1" dirty="0" smtClean="0"/>
              <a:t>Is safe.</a:t>
            </a:r>
            <a:endParaRPr lang="en-US" dirty="0" smtClean="0"/>
          </a:p>
          <a:p>
            <a:pPr lvl="0"/>
            <a:r>
              <a:rPr lang="en-US" b="1" dirty="0" smtClean="0"/>
              <a:t>Has an inexhaustible material supply, water.</a:t>
            </a:r>
            <a:endParaRPr lang="en-US" dirty="0" smtClean="0"/>
          </a:p>
          <a:p>
            <a:pPr lvl="0"/>
            <a:r>
              <a:rPr lang="en-US" b="1" dirty="0" smtClean="0"/>
              <a:t>Doesn’t leave any long-lived radioactive waste.</a:t>
            </a:r>
            <a:endParaRPr lang="en-US" dirty="0" smtClean="0"/>
          </a:p>
          <a:p>
            <a:pPr lvl="0"/>
            <a:r>
              <a:rPr lang="en-US" b="1" dirty="0" smtClean="0"/>
              <a:t>Has spawned an international research effort.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FISSION                               FUSION</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LARGE ATOM SPLIT IN TWO</a:t>
            </a:r>
          </a:p>
          <a:p>
            <a:endParaRPr lang="en-US" dirty="0" smtClean="0"/>
          </a:p>
          <a:p>
            <a:r>
              <a:rPr lang="en-US" dirty="0" smtClean="0"/>
              <a:t>DOES NOT OCCUR IN NATURE    </a:t>
            </a:r>
          </a:p>
          <a:p>
            <a:endParaRPr lang="en-US" dirty="0" smtClean="0"/>
          </a:p>
          <a:p>
            <a:r>
              <a:rPr lang="en-US" dirty="0" smtClean="0"/>
              <a:t>RADIOACTIVE PARTICLES           </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r>
              <a:rPr lang="en-US" dirty="0" smtClean="0"/>
              <a:t>TWO SMALL ATOMS INTO ONE</a:t>
            </a:r>
          </a:p>
          <a:p>
            <a:endParaRPr lang="en-US" dirty="0" smtClean="0"/>
          </a:p>
          <a:p>
            <a:r>
              <a:rPr lang="en-US" dirty="0" smtClean="0"/>
              <a:t>OCCURS IN STARS, (THE SUN)</a:t>
            </a:r>
          </a:p>
          <a:p>
            <a:endParaRPr lang="en-US" dirty="0" smtClean="0"/>
          </a:p>
          <a:p>
            <a:r>
              <a:rPr lang="en-US" dirty="0" smtClean="0"/>
              <a:t>FEW RADIOACIVE PARTICLES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3" name="Text Placeholder 2"/>
          <p:cNvSpPr>
            <a:spLocks noGrp="1"/>
          </p:cNvSpPr>
          <p:nvPr>
            <p:ph type="body" idx="1"/>
          </p:nvPr>
        </p:nvSpPr>
        <p:spPr>
          <a:xfrm>
            <a:off x="457200" y="1524000"/>
            <a:ext cx="4040188" cy="609600"/>
          </a:xfrm>
        </p:spPr>
        <p:txBody>
          <a:bodyPr>
            <a:normAutofit fontScale="92500"/>
          </a:bodyPr>
          <a:lstStyle/>
          <a:p>
            <a:r>
              <a:rPr lang="en-US" dirty="0" smtClean="0">
                <a:latin typeface="Times New Roman" pitchFamily="18" charset="0"/>
                <a:cs typeface="Times New Roman" pitchFamily="18" charset="0"/>
              </a:rPr>
              <a:t>MOLTEN SALT REACTORS</a:t>
            </a:r>
            <a:endParaRPr lang="en-US" dirty="0"/>
          </a:p>
        </p:txBody>
      </p:sp>
      <p:sp>
        <p:nvSpPr>
          <p:cNvPr id="4" name="Content Placeholder 3"/>
          <p:cNvSpPr>
            <a:spLocks noGrp="1"/>
          </p:cNvSpPr>
          <p:nvPr>
            <p:ph sz="half" idx="2"/>
          </p:nvPr>
        </p:nvSpPr>
        <p:spPr/>
        <p:txBody>
          <a:bodyPr/>
          <a:lstStyle/>
          <a:p>
            <a:r>
              <a:rPr lang="en-US" dirty="0" smtClean="0"/>
              <a:t>Under private development </a:t>
            </a:r>
          </a:p>
          <a:p>
            <a:endParaRPr lang="en-US" dirty="0" smtClean="0"/>
          </a:p>
          <a:p>
            <a:r>
              <a:rPr lang="en-US" dirty="0" smtClean="0"/>
              <a:t>Recycles spent nuclear fuel               </a:t>
            </a:r>
          </a:p>
          <a:p>
            <a:endParaRPr lang="en-US" dirty="0" smtClean="0"/>
          </a:p>
          <a:p>
            <a:r>
              <a:rPr lang="en-US" dirty="0" smtClean="0"/>
              <a:t>No residual radioactivity   </a:t>
            </a:r>
          </a:p>
          <a:p>
            <a:endParaRPr lang="en-US" dirty="0" smtClean="0"/>
          </a:p>
          <a:p>
            <a:r>
              <a:rPr lang="en-US" dirty="0" smtClean="0"/>
              <a:t>Very small units</a:t>
            </a:r>
            <a:r>
              <a:rPr lang="en-US" b="1" dirty="0" smtClean="0"/>
              <a:t>                                 </a:t>
            </a:r>
          </a:p>
          <a:p>
            <a:endParaRPr lang="en-US" dirty="0"/>
          </a:p>
        </p:txBody>
      </p:sp>
      <p:sp>
        <p:nvSpPr>
          <p:cNvPr id="5" name="Text Placeholder 4"/>
          <p:cNvSpPr>
            <a:spLocks noGrp="1"/>
          </p:cNvSpPr>
          <p:nvPr>
            <p:ph type="body" sz="quarter" idx="3"/>
          </p:nvPr>
        </p:nvSpPr>
        <p:spPr>
          <a:xfrm>
            <a:off x="4645025" y="1600200"/>
            <a:ext cx="4041775" cy="533400"/>
          </a:xfrm>
        </p:spPr>
        <p:txBody>
          <a:bodyPr/>
          <a:lstStyle/>
          <a:p>
            <a:r>
              <a:rPr lang="en-US"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FUSION REACTORS</a:t>
            </a:r>
            <a:endParaRPr lang="en-US" sz="2200" dirty="0"/>
          </a:p>
        </p:txBody>
      </p:sp>
      <p:sp>
        <p:nvSpPr>
          <p:cNvPr id="6" name="Content Placeholder 5"/>
          <p:cNvSpPr>
            <a:spLocks noGrp="1"/>
          </p:cNvSpPr>
          <p:nvPr>
            <p:ph sz="quarter" idx="4"/>
          </p:nvPr>
        </p:nvSpPr>
        <p:spPr/>
        <p:txBody>
          <a:bodyPr/>
          <a:lstStyle/>
          <a:p>
            <a:r>
              <a:rPr lang="en-US" dirty="0" smtClean="0"/>
              <a:t>Under international development</a:t>
            </a:r>
          </a:p>
          <a:p>
            <a:endParaRPr lang="en-US" dirty="0" smtClean="0"/>
          </a:p>
          <a:p>
            <a:r>
              <a:rPr lang="en-US" dirty="0" smtClean="0"/>
              <a:t>Uses water as a fuel</a:t>
            </a:r>
            <a:r>
              <a:rPr lang="en-US" b="1" dirty="0" smtClean="0"/>
              <a:t> </a:t>
            </a:r>
          </a:p>
          <a:p>
            <a:endParaRPr lang="en-US" b="1" dirty="0" smtClean="0"/>
          </a:p>
          <a:p>
            <a:r>
              <a:rPr lang="en-US" dirty="0" smtClean="0"/>
              <a:t>No residual radioactivity</a:t>
            </a:r>
          </a:p>
          <a:p>
            <a:endParaRPr lang="en-US" dirty="0" smtClean="0"/>
          </a:p>
          <a:p>
            <a:r>
              <a:rPr lang="en-US" dirty="0" smtClean="0"/>
              <a:t>Large or small units</a:t>
            </a:r>
            <a:endParaRPr lang="en-US" dirty="0"/>
          </a:p>
        </p:txBody>
      </p:sp>
      <p:sp>
        <p:nvSpPr>
          <p:cNvPr id="2049" name="Rectangle 1"/>
          <p:cNvSpPr>
            <a:spLocks noChangeArrowheads="1"/>
          </p:cNvSpPr>
          <p:nvPr/>
        </p:nvSpPr>
        <p:spPr bwMode="auto">
          <a:xfrm>
            <a:off x="1797939" y="-376276"/>
            <a:ext cx="5548122"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THIS TECHNOLOGY WILL BE PERFECTED IN YOUR LIFETIME!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5285" y="-5788421"/>
            <a:ext cx="9434570" cy="120340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000000"/>
              </a:solidFill>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b="1"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solidFill>
                <a:srgbClr val="00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GERMANY MUST SCRAP ITS GREEN ENERGY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LAW, SAY EXPERTS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REUTERS, FEB. 26, 2014</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343434"/>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43434"/>
                </a:solidFill>
                <a:effectLst/>
                <a:latin typeface="Times New Roman" pitchFamily="18" charset="0"/>
                <a:ea typeface="Times New Roman" pitchFamily="18" charset="0"/>
                <a:cs typeface="Times New Roman" pitchFamily="18" charset="0"/>
              </a:rPr>
              <a:t>Neither was it a cost-efficient climate protection tool, nor did it have 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43434"/>
                </a:solidFill>
                <a:effectLst/>
                <a:latin typeface="Times New Roman" pitchFamily="18" charset="0"/>
                <a:ea typeface="Times New Roman" pitchFamily="18" charset="0"/>
                <a:cs typeface="Times New Roman" pitchFamily="18" charset="0"/>
              </a:rPr>
              <a:t>positive effect on innovation, the experts concluded in their 2014 report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GERMAN LAWMAKERS VOTE TO REDUCE</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RENEWABLE ENERGY SUBSIDIES</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BloombergBusiness</a:t>
            </a:r>
            <a:r>
              <a:rPr kumimoji="0" lang="en-US" sz="2400" b="1"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06-07-14</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Times New Roman" pitchFamily="18" charset="0"/>
                <a:ea typeface="Times New Roman" pitchFamily="18" charset="0"/>
                <a:cs typeface="Times New Roman" pitchFamily="18" charset="0"/>
              </a:rPr>
              <a:t>Merkel Backs Plan to Cut Germany's Green Energy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Times New Roman" pitchFamily="18" charset="0"/>
                <a:ea typeface="Times New Roman" pitchFamily="18" charset="0"/>
                <a:cs typeface="Times New Roman" pitchFamily="18" charset="0"/>
              </a:rPr>
              <a:t>Subsidies Chancellor Urges Cabinet to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Times New Roman" pitchFamily="18" charset="0"/>
                <a:ea typeface="Times New Roman" pitchFamily="18" charset="0"/>
                <a:cs typeface="Times New Roman" pitchFamily="18" charset="0"/>
              </a:rPr>
              <a:t>Adopt Cuts and Stop Bickering</a:t>
            </a:r>
            <a:endParaRPr kumimoji="0" lang="en-US" sz="3200" b="0"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Times New Roman" pitchFamily="18" charset="0"/>
                <a:ea typeface="Times New Roman" pitchFamily="18" charset="0"/>
                <a:cs typeface="Times New Roman" pitchFamily="18" charset="0"/>
              </a:rPr>
              <a:t>Wall Street Journal Jan. 22, 2014</a:t>
            </a:r>
            <a:endParaRPr kumimoji="0" lang="en-US"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000" b="1" dirty="0" smtClean="0">
                <a:latin typeface="Times New Roman" pitchFamily="18" charset="0"/>
                <a:cs typeface="Times New Roman" pitchFamily="18" charset="0"/>
              </a:rPr>
              <a:t>THE ADMINISTRATION’S NEW WIND VISION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lvl="0"/>
            <a:endParaRPr lang="en-US" dirty="0" smtClean="0"/>
          </a:p>
          <a:p>
            <a:pPr lvl="0"/>
            <a:r>
              <a:rPr lang="en-US" dirty="0" smtClean="0"/>
              <a:t>PUBLISHED MARCH, 2015 </a:t>
            </a:r>
            <a:r>
              <a:rPr lang="en-US" i="1" u="sng" dirty="0" smtClean="0">
                <a:hlinkClick r:id="rId2"/>
              </a:rPr>
              <a:t>http://www.osti.gov/scitech</a:t>
            </a:r>
            <a:endParaRPr lang="en-US" dirty="0" smtClean="0"/>
          </a:p>
          <a:p>
            <a:pPr>
              <a:buNone/>
            </a:pPr>
            <a:r>
              <a:rPr lang="en-US" dirty="0" smtClean="0"/>
              <a:t> </a:t>
            </a:r>
          </a:p>
          <a:p>
            <a:pPr lvl="0"/>
            <a:r>
              <a:rPr lang="en-US" dirty="0" smtClean="0"/>
              <a:t>10% WIND BY 2020, 20% BY 2030, AND 35% BY 2050</a:t>
            </a:r>
          </a:p>
          <a:p>
            <a:endParaRPr lang="en-US" dirty="0" smtClean="0"/>
          </a:p>
          <a:p>
            <a:pPr lvl="0"/>
            <a:r>
              <a:rPr lang="en-US" dirty="0" smtClean="0"/>
              <a:t>ASSUMES A 12.3 GIGATONNES OF AVOIDED GREEN HOUSE GAS = $400 BILLION AVOIDED GLOBAL DAMAGE.</a:t>
            </a:r>
          </a:p>
          <a:p>
            <a:endParaRPr lang="en-US" dirty="0" smtClean="0"/>
          </a:p>
          <a:p>
            <a:pPr lvl="0"/>
            <a:r>
              <a:rPr lang="en-US" dirty="0" smtClean="0"/>
              <a:t>WIND VARIABILITY WILL HAVE MINIMAL AND MANAGABLE IMPACT ON GRID RELIABILITY.</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CRITICAL THINKING</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lvl="0"/>
            <a:r>
              <a:rPr lang="en-US" sz="3100" b="1" dirty="0">
                <a:latin typeface="Times New Roman" pitchFamily="18" charset="0"/>
                <a:cs typeface="Times New Roman" pitchFamily="18" charset="0"/>
              </a:rPr>
              <a:t>A personal skill, developed over time from an intentional process.</a:t>
            </a:r>
            <a:endParaRPr lang="en-US" sz="3100" dirty="0">
              <a:latin typeface="Times New Roman" pitchFamily="18" charset="0"/>
              <a:cs typeface="Times New Roman" pitchFamily="18" charset="0"/>
            </a:endParaRPr>
          </a:p>
          <a:p>
            <a:pPr lvl="0"/>
            <a:r>
              <a:rPr lang="en-US" sz="3100" b="1" dirty="0">
                <a:latin typeface="Times New Roman" pitchFamily="18" charset="0"/>
                <a:cs typeface="Times New Roman" pitchFamily="18" charset="0"/>
              </a:rPr>
              <a:t>Clear and reasoned thinking involving critique of information received.</a:t>
            </a:r>
            <a:endParaRPr lang="en-US" sz="3100" dirty="0">
              <a:latin typeface="Times New Roman" pitchFamily="18" charset="0"/>
              <a:cs typeface="Times New Roman" pitchFamily="18" charset="0"/>
            </a:endParaRPr>
          </a:p>
          <a:p>
            <a:pPr lvl="0"/>
            <a:r>
              <a:rPr lang="en-US" sz="3100" b="1" dirty="0">
                <a:latin typeface="Times New Roman" pitchFamily="18" charset="0"/>
                <a:cs typeface="Times New Roman" pitchFamily="18" charset="0"/>
              </a:rPr>
              <a:t>Based on several questions:</a:t>
            </a:r>
            <a:endParaRPr lang="en-US" sz="3100" dirty="0">
              <a:latin typeface="Times New Roman" pitchFamily="18" charset="0"/>
              <a:cs typeface="Times New Roman" pitchFamily="18" charset="0"/>
            </a:endParaRPr>
          </a:p>
          <a:p>
            <a:pPr lvl="1"/>
            <a:r>
              <a:rPr lang="en-US" sz="3100" b="1" dirty="0">
                <a:latin typeface="Times New Roman" pitchFamily="18" charset="0"/>
                <a:cs typeface="Times New Roman" pitchFamily="18" charset="0"/>
              </a:rPr>
              <a:t>Is the information unbiased and verifiable?</a:t>
            </a:r>
            <a:endParaRPr lang="en-US" sz="3100" dirty="0">
              <a:latin typeface="Times New Roman" pitchFamily="18" charset="0"/>
              <a:cs typeface="Times New Roman" pitchFamily="18" charset="0"/>
            </a:endParaRPr>
          </a:p>
          <a:p>
            <a:pPr lvl="1"/>
            <a:r>
              <a:rPr lang="en-US" sz="3100" b="1" dirty="0">
                <a:latin typeface="Times New Roman" pitchFamily="18" charset="0"/>
                <a:cs typeface="Times New Roman" pitchFamily="18" charset="0"/>
              </a:rPr>
              <a:t>What may be unintended consequences?</a:t>
            </a:r>
            <a:endParaRPr lang="en-US" sz="3100" dirty="0">
              <a:latin typeface="Times New Roman" pitchFamily="18" charset="0"/>
              <a:cs typeface="Times New Roman" pitchFamily="18" charset="0"/>
            </a:endParaRPr>
          </a:p>
          <a:p>
            <a:pPr lvl="1"/>
            <a:r>
              <a:rPr lang="en-US" sz="3100" b="1" dirty="0">
                <a:latin typeface="Times New Roman" pitchFamily="18" charset="0"/>
                <a:cs typeface="Times New Roman" pitchFamily="18" charset="0"/>
              </a:rPr>
              <a:t>What facts are being purposely omitted?</a:t>
            </a:r>
            <a:endParaRPr lang="en-US" sz="3100" dirty="0">
              <a:latin typeface="Times New Roman" pitchFamily="18" charset="0"/>
              <a:cs typeface="Times New Roman" pitchFamily="18" charset="0"/>
            </a:endParaRPr>
          </a:p>
          <a:p>
            <a:pPr lvl="1"/>
            <a:r>
              <a:rPr lang="en-US" sz="3100" b="1" dirty="0">
                <a:latin typeface="Times New Roman" pitchFamily="18" charset="0"/>
                <a:cs typeface="Times New Roman" pitchFamily="18" charset="0"/>
              </a:rPr>
              <a:t>Is the issue controversial? Why?</a:t>
            </a:r>
            <a:endParaRPr lang="en-US" sz="3100" dirty="0">
              <a:latin typeface="Times New Roman" pitchFamily="18" charset="0"/>
              <a:cs typeface="Times New Roman" pitchFamily="18" charset="0"/>
            </a:endParaRPr>
          </a:p>
          <a:p>
            <a:pPr lvl="1"/>
            <a:r>
              <a:rPr lang="en-US" sz="3100" b="1" dirty="0">
                <a:latin typeface="Times New Roman" pitchFamily="18" charset="0"/>
                <a:cs typeface="Times New Roman" pitchFamily="18" charset="0"/>
              </a:rPr>
              <a:t>How does my personal attitude influence my thought process on this issue?</a:t>
            </a:r>
            <a:endParaRPr lang="en-US" sz="3100" dirty="0">
              <a:latin typeface="Times New Roman" pitchFamily="18" charset="0"/>
              <a:cs typeface="Times New Roman" pitchFamily="18" charset="0"/>
            </a:endParaRPr>
          </a:p>
          <a:p>
            <a:pPr lvl="0"/>
            <a:r>
              <a:rPr lang="en-US" sz="3100" b="1" dirty="0">
                <a:latin typeface="Times New Roman" pitchFamily="18" charset="0"/>
                <a:cs typeface="Times New Roman" pitchFamily="18" charset="0"/>
              </a:rPr>
              <a:t>Critical thinking skills should evolve as one matures.</a:t>
            </a:r>
            <a:endParaRPr lang="en-US" sz="3100" dirty="0">
              <a:latin typeface="Times New Roman" pitchFamily="18" charset="0"/>
              <a:cs typeface="Times New Roman" pitchFamily="18" charset="0"/>
            </a:endParaRPr>
          </a:p>
          <a:p>
            <a:pPr lvl="0"/>
            <a:r>
              <a:rPr lang="en-US" sz="3100" b="1" dirty="0">
                <a:latin typeface="Times New Roman" pitchFamily="18" charset="0"/>
                <a:cs typeface="Times New Roman" pitchFamily="18" charset="0"/>
              </a:rPr>
              <a:t>The opposite of critical thinking is gullible </a:t>
            </a:r>
            <a:r>
              <a:rPr lang="en-US" sz="3100" b="1" dirty="0" smtClean="0">
                <a:latin typeface="Times New Roman" pitchFamily="18" charset="0"/>
                <a:cs typeface="Times New Roman" pitchFamily="18" charset="0"/>
              </a:rPr>
              <a:t>thinking and faith based thinking.</a:t>
            </a:r>
            <a:endParaRPr lang="en-US" sz="3100"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smtClean="0"/>
              <a:t>THE UNITED STATES ELECTRIC GRID</a:t>
            </a:r>
            <a:br>
              <a:rPr lang="en-US" smtClean="0"/>
            </a:br>
            <a:endParaRPr lang="en-US" dirty="0"/>
          </a:p>
        </p:txBody>
      </p:sp>
      <p:pic>
        <p:nvPicPr>
          <p:cNvPr id="4" name="Picture 7" descr="photo_19498_transmission_lines"/>
          <p:cNvPicPr>
            <a:picLocks noGrp="1" noChangeAspect="1" noChangeArrowheads="1"/>
          </p:cNvPicPr>
          <p:nvPr>
            <p:ph idx="1"/>
          </p:nvPr>
        </p:nvPicPr>
        <p:blipFill>
          <a:blip r:embed="rId2" cstate="print"/>
          <a:srcRect/>
          <a:stretch>
            <a:fillRect/>
          </a:stretch>
        </p:blipFill>
        <p:spPr>
          <a:xfrm>
            <a:off x="1981200" y="1752600"/>
            <a:ext cx="5105400" cy="4267199"/>
          </a:xfrm>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IN THE US, HOW MUCH ENERGY COMES FROM WIND?</a:t>
            </a:r>
          </a:p>
        </p:txBody>
      </p:sp>
      <p:sp>
        <p:nvSpPr>
          <p:cNvPr id="3" name="Content Placeholder 2"/>
          <p:cNvSpPr>
            <a:spLocks noGrp="1"/>
          </p:cNvSpPr>
          <p:nvPr>
            <p:ph idx="1"/>
          </p:nvPr>
        </p:nvSpPr>
        <p:spPr>
          <a:xfrm>
            <a:off x="457200" y="1524000"/>
            <a:ext cx="8229600" cy="5334000"/>
          </a:xfrm>
        </p:spPr>
        <p:txBody>
          <a:bodyPr>
            <a:normAutofit fontScale="47500" lnSpcReduction="20000"/>
          </a:bodyPr>
          <a:lstStyle/>
          <a:p>
            <a:pPr algn="ctr">
              <a:buNone/>
            </a:pPr>
            <a:endParaRPr lang="en-US"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In </a:t>
            </a:r>
            <a:r>
              <a:rPr lang="en-US" sz="3400" dirty="0">
                <a:latin typeface="Times New Roman" pitchFamily="18" charset="0"/>
                <a:cs typeface="Times New Roman" pitchFamily="18" charset="0"/>
              </a:rPr>
              <a:t>2013, the United States generated about </a:t>
            </a:r>
            <a:r>
              <a:rPr lang="en-US" sz="3400" dirty="0" smtClean="0">
                <a:latin typeface="Times New Roman" pitchFamily="18" charset="0"/>
                <a:cs typeface="Times New Roman" pitchFamily="18" charset="0"/>
              </a:rPr>
              <a:t>67</a:t>
            </a:r>
            <a:r>
              <a:rPr lang="en-US" sz="3400" dirty="0">
                <a:latin typeface="Times New Roman" pitchFamily="18" charset="0"/>
                <a:cs typeface="Times New Roman" pitchFamily="18" charset="0"/>
              </a:rPr>
              <a:t>% of the </a:t>
            </a:r>
            <a:r>
              <a:rPr lang="en-US" sz="3400">
                <a:latin typeface="Times New Roman" pitchFamily="18" charset="0"/>
                <a:cs typeface="Times New Roman" pitchFamily="18" charset="0"/>
              </a:rPr>
              <a:t>electricity </a:t>
            </a:r>
            <a:r>
              <a:rPr lang="en-US" sz="3400" smtClean="0">
                <a:latin typeface="Times New Roman" pitchFamily="18" charset="0"/>
                <a:cs typeface="Times New Roman" pitchFamily="18" charset="0"/>
              </a:rPr>
              <a:t>from </a:t>
            </a:r>
            <a:r>
              <a:rPr lang="en-US" sz="3400" dirty="0">
                <a:latin typeface="Times New Roman" pitchFamily="18" charset="0"/>
                <a:cs typeface="Times New Roman" pitchFamily="18" charset="0"/>
              </a:rPr>
              <a:t>fossil fuel (coal, natural gas, and petroleum), with 39% attributed from coal</a:t>
            </a:r>
            <a:r>
              <a:rPr lang="en-US" sz="3400" dirty="0" smtClean="0">
                <a:latin typeface="Times New Roman" pitchFamily="18" charset="0"/>
                <a:cs typeface="Times New Roman" pitchFamily="18" charset="0"/>
              </a:rPr>
              <a:t>.</a:t>
            </a:r>
          </a:p>
          <a:p>
            <a:pPr>
              <a:buNone/>
            </a:pPr>
            <a:endParaRPr lang="en-US" sz="3400" dirty="0" smtClean="0">
              <a:latin typeface="Times New Roman" pitchFamily="18" charset="0"/>
              <a:cs typeface="Times New Roman" pitchFamily="18" charset="0"/>
            </a:endParaRPr>
          </a:p>
          <a:p>
            <a:pPr algn="ctr">
              <a:buNone/>
            </a:pPr>
            <a:r>
              <a:rPr lang="en-US" sz="3400" b="1" dirty="0" smtClean="0">
                <a:latin typeface="Times New Roman" pitchFamily="18" charset="0"/>
                <a:cs typeface="Times New Roman" pitchFamily="18" charset="0"/>
              </a:rPr>
              <a:t>U.S. ELECTRICITY GENERATION BY ENERGY SOURCE</a:t>
            </a:r>
          </a:p>
          <a:p>
            <a:pPr algn="ctr">
              <a:buNone/>
            </a:pPr>
            <a:endParaRPr lang="en-US" sz="3400"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In </a:t>
            </a:r>
            <a:r>
              <a:rPr lang="en-US" sz="3400" dirty="0">
                <a:latin typeface="Times New Roman" pitchFamily="18" charset="0"/>
                <a:cs typeface="Times New Roman" pitchFamily="18" charset="0"/>
              </a:rPr>
              <a:t>2013, energy sources and percent share of total electricity generation were</a:t>
            </a:r>
          </a:p>
          <a:p>
            <a:pPr lvl="1"/>
            <a:r>
              <a:rPr lang="en-US" sz="3400" dirty="0">
                <a:latin typeface="Times New Roman" pitchFamily="18" charset="0"/>
                <a:cs typeface="Times New Roman" pitchFamily="18" charset="0"/>
              </a:rPr>
              <a:t>Coal 39%</a:t>
            </a:r>
          </a:p>
          <a:p>
            <a:pPr lvl="1"/>
            <a:r>
              <a:rPr lang="en-US" sz="3400" dirty="0">
                <a:latin typeface="Times New Roman" pitchFamily="18" charset="0"/>
                <a:cs typeface="Times New Roman" pitchFamily="18" charset="0"/>
              </a:rPr>
              <a:t>Natural Gas 27%</a:t>
            </a:r>
          </a:p>
          <a:p>
            <a:pPr lvl="1"/>
            <a:r>
              <a:rPr lang="en-US" sz="3400" dirty="0">
                <a:latin typeface="Times New Roman" pitchFamily="18" charset="0"/>
                <a:cs typeface="Times New Roman" pitchFamily="18" charset="0"/>
              </a:rPr>
              <a:t>Nuclear 19%</a:t>
            </a:r>
          </a:p>
          <a:p>
            <a:pPr lvl="1"/>
            <a:r>
              <a:rPr lang="en-US" sz="3400" dirty="0">
                <a:latin typeface="Times New Roman" pitchFamily="18" charset="0"/>
                <a:cs typeface="Times New Roman" pitchFamily="18" charset="0"/>
              </a:rPr>
              <a:t>Hydropower 7%</a:t>
            </a:r>
          </a:p>
          <a:p>
            <a:pPr lvl="1">
              <a:buNone/>
            </a:pPr>
            <a:r>
              <a:rPr lang="en-US" sz="3400" dirty="0">
                <a:latin typeface="Times New Roman" pitchFamily="18" charset="0"/>
                <a:cs typeface="Times New Roman" pitchFamily="18" charset="0"/>
              </a:rPr>
              <a:t>Other Renewable 6%</a:t>
            </a:r>
          </a:p>
          <a:p>
            <a:pPr lvl="1"/>
            <a:r>
              <a:rPr lang="en-US" sz="3400" dirty="0">
                <a:latin typeface="Times New Roman" pitchFamily="18" charset="0"/>
                <a:cs typeface="Times New Roman" pitchFamily="18" charset="0"/>
              </a:rPr>
              <a:t>Biomass 1.48%</a:t>
            </a:r>
          </a:p>
          <a:p>
            <a:pPr lvl="1"/>
            <a:r>
              <a:rPr lang="en-US" sz="3400" dirty="0">
                <a:latin typeface="Times New Roman" pitchFamily="18" charset="0"/>
                <a:cs typeface="Times New Roman" pitchFamily="18" charset="0"/>
              </a:rPr>
              <a:t>Geothermal 0.41%</a:t>
            </a:r>
          </a:p>
          <a:p>
            <a:pPr lvl="1"/>
            <a:r>
              <a:rPr lang="en-US" sz="3400" dirty="0">
                <a:latin typeface="Times New Roman" pitchFamily="18" charset="0"/>
                <a:cs typeface="Times New Roman" pitchFamily="18" charset="0"/>
              </a:rPr>
              <a:t>Solar 0.23%</a:t>
            </a:r>
          </a:p>
          <a:p>
            <a:pPr lvl="1"/>
            <a:r>
              <a:rPr lang="en-US" sz="3400" dirty="0">
                <a:latin typeface="Times New Roman" pitchFamily="18" charset="0"/>
                <a:cs typeface="Times New Roman" pitchFamily="18" charset="0"/>
              </a:rPr>
              <a:t>Wind 4.13%</a:t>
            </a:r>
          </a:p>
          <a:p>
            <a:pPr lvl="1">
              <a:buNone/>
            </a:pPr>
            <a:r>
              <a:rPr lang="en-US" sz="3400" dirty="0" smtClean="0">
                <a:latin typeface="Times New Roman" pitchFamily="18" charset="0"/>
                <a:cs typeface="Times New Roman" pitchFamily="18" charset="0"/>
              </a:rPr>
              <a:t>Petroleum </a:t>
            </a:r>
            <a:r>
              <a:rPr lang="en-US" sz="3400" dirty="0">
                <a:latin typeface="Times New Roman" pitchFamily="18" charset="0"/>
                <a:cs typeface="Times New Roman" pitchFamily="18" charset="0"/>
              </a:rPr>
              <a:t>1%</a:t>
            </a:r>
          </a:p>
          <a:p>
            <a:pPr lvl="1">
              <a:buNone/>
            </a:pPr>
            <a:r>
              <a:rPr lang="en-US" sz="3400" dirty="0">
                <a:latin typeface="Times New Roman" pitchFamily="18" charset="0"/>
                <a:cs typeface="Times New Roman" pitchFamily="18" charset="0"/>
              </a:rPr>
              <a:t>Other Gases &lt; 1</a:t>
            </a:r>
            <a:r>
              <a:rPr lang="en-US" sz="3400" dirty="0" smtClean="0">
                <a:latin typeface="Times New Roman" pitchFamily="18" charset="0"/>
                <a:cs typeface="Times New Roman" pitchFamily="18" charset="0"/>
              </a:rPr>
              <a:t>%</a:t>
            </a:r>
          </a:p>
          <a:p>
            <a:pPr lvl="0">
              <a:buNone/>
            </a:pPr>
            <a:endParaRPr lang="en-US" dirty="0">
              <a:latin typeface="Times New Roman" pitchFamily="18" charset="0"/>
              <a:cs typeface="Times New Roman" pitchFamily="18" charset="0"/>
            </a:endParaRPr>
          </a:p>
          <a:p>
            <a:pPr algn="ctr">
              <a:buNone/>
            </a:pPr>
            <a:r>
              <a:rPr lang="en-US" sz="2200" b="1" dirty="0">
                <a:latin typeface="Times New Roman" pitchFamily="18" charset="0"/>
                <a:cs typeface="Times New Roman" pitchFamily="18" charset="0"/>
              </a:rPr>
              <a:t>(</a:t>
            </a:r>
            <a:r>
              <a:rPr lang="en-US" sz="2200" dirty="0">
                <a:latin typeface="Times New Roman" pitchFamily="18" charset="0"/>
                <a:cs typeface="Times New Roman" pitchFamily="18" charset="0"/>
              </a:rPr>
              <a:t>From the U.S. Energy </a:t>
            </a:r>
            <a:r>
              <a:rPr lang="en-US" sz="2200" dirty="0" smtClean="0">
                <a:latin typeface="Times New Roman" pitchFamily="18" charset="0"/>
                <a:cs typeface="Times New Roman" pitchFamily="18" charset="0"/>
              </a:rPr>
              <a:t>Information </a:t>
            </a:r>
            <a:r>
              <a:rPr lang="en-US" sz="2200" dirty="0">
                <a:latin typeface="Times New Roman" pitchFamily="18" charset="0"/>
                <a:cs typeface="Times New Roman" pitchFamily="18" charset="0"/>
              </a:rPr>
              <a:t>Administration)</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U.S. Net Electricity Generation by Energy Source (2013)</a:t>
            </a:r>
            <a:endParaRPr lang="en-US" dirty="0">
              <a:latin typeface="Times New Roman" pitchFamily="18" charset="0"/>
              <a:cs typeface="Times New Roman" pitchFamily="18" charset="0"/>
            </a:endParaRPr>
          </a:p>
        </p:txBody>
      </p:sp>
      <p:pic>
        <p:nvPicPr>
          <p:cNvPr id="4" name="Content Placeholder 3" descr="electricity-sector-2 2013.png"/>
          <p:cNvPicPr>
            <a:picLocks noGrp="1" noChangeAspect="1"/>
          </p:cNvPicPr>
          <p:nvPr>
            <p:ph idx="1"/>
          </p:nvPr>
        </p:nvPicPr>
        <p:blipFill>
          <a:blip r:embed="rId2" cstate="print"/>
          <a:stretch>
            <a:fillRect/>
          </a:stretch>
        </p:blipFill>
        <p:spPr>
          <a:xfrm>
            <a:off x="762000" y="1676400"/>
            <a:ext cx="8001000" cy="57149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latin typeface="Times New Roman" pitchFamily="18" charset="0"/>
                <a:cs typeface="Times New Roman" pitchFamily="18" charset="0"/>
              </a:rPr>
              <a:t>WIND MILL VS.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INDUSTRIAL WIND TURBINE</a:t>
            </a:r>
            <a:endParaRPr lang="en-US" dirty="0">
              <a:latin typeface="Times New Roman" pitchFamily="18" charset="0"/>
              <a:cs typeface="Times New Roman" pitchFamily="18" charset="0"/>
            </a:endParaRPr>
          </a:p>
        </p:txBody>
      </p:sp>
      <p:pic>
        <p:nvPicPr>
          <p:cNvPr id="4" name="Content Placeholder 3" descr="Poster-Find-the-Windmill.gif"/>
          <p:cNvPicPr>
            <a:picLocks noGrp="1" noChangeAspect="1"/>
          </p:cNvPicPr>
          <p:nvPr>
            <p:ph idx="1"/>
          </p:nvPr>
        </p:nvPicPr>
        <p:blipFill>
          <a:blip r:embed="rId2" cstate="print"/>
          <a:stretch>
            <a:fillRect/>
          </a:stretch>
        </p:blipFill>
        <p:spPr>
          <a:xfrm>
            <a:off x="838201" y="1219200"/>
            <a:ext cx="7543800" cy="5257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THIS IS A WIND MILL</a:t>
            </a:r>
            <a:endParaRPr lang="en-US" dirty="0">
              <a:latin typeface="Times New Roman" pitchFamily="18" charset="0"/>
              <a:cs typeface="Times New Roman" pitchFamily="18" charset="0"/>
            </a:endParaRPr>
          </a:p>
        </p:txBody>
      </p:sp>
      <p:pic>
        <p:nvPicPr>
          <p:cNvPr id="4" name="Content Placeholder 3" descr="Windmill.bmp"/>
          <p:cNvPicPr>
            <a:picLocks noGrp="1" noChangeAspect="1"/>
          </p:cNvPicPr>
          <p:nvPr>
            <p:ph idx="1"/>
          </p:nvPr>
        </p:nvPicPr>
        <p:blipFill>
          <a:blip r:embed="rId2" cstate="print"/>
          <a:stretch>
            <a:fillRect/>
          </a:stretch>
        </p:blipFill>
        <p:spPr>
          <a:xfrm>
            <a:off x="1219200" y="2057400"/>
            <a:ext cx="6629400" cy="4495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934</Words>
  <Application>Microsoft Office PowerPoint</Application>
  <PresentationFormat>On-screen Show (4:3)</PresentationFormat>
  <Paragraphs>261</Paragraphs>
  <Slides>36</Slides>
  <Notes>3</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 AFTER THIS SESSION YOU SHOULD KNOW </vt:lpstr>
      <vt:lpstr>WHO IS ALLEGHENY HIGHLANDS ALLIANCE?</vt:lpstr>
      <vt:lpstr>CRITICAL THINKING</vt:lpstr>
      <vt:lpstr> THE UNITED STATES ELECTRIC GRID </vt:lpstr>
      <vt:lpstr>IN THE US, HOW MUCH ENERGY COMES FROM WIND?</vt:lpstr>
      <vt:lpstr>U.S. Net Electricity Generation by Energy Source (2013)</vt:lpstr>
      <vt:lpstr>WIND MILL VS.  INDUSTRIAL WIND TURBINE</vt:lpstr>
      <vt:lpstr>THIS IS A WIND MILL</vt:lpstr>
      <vt:lpstr>THIS IS AN INDUSTRIAL WIND TURBINE</vt:lpstr>
      <vt:lpstr>THIS IS AN INDUSTRIAL WIND TURBINE FACILITY</vt:lpstr>
      <vt:lpstr>Where the Wind Blows in the U.S. </vt:lpstr>
      <vt:lpstr>Where the Wind Blows in the Mid-Atlantic Region </vt:lpstr>
      <vt:lpstr>HOW AN INDUSTRIAL WIND TURBINE WORKS  Wind turbines harness the power of the wind and use it to generate electricity. Simply stated, a wind turbine works the opposite of a fan. Instead of using electricity to make wind, like a fan, wind turbines use wind to make electricity. The energy in the wind turns two or three propeller-like blades around a rotor. The rotor is connected to the main shaft, which spins a generator to create electricity. This illustration provides a detailed view of the inside of a wind turbine, its components, and their functionality. </vt:lpstr>
      <vt:lpstr>The Difference Between Turbine Capacity and Turbine Generation  Turbines must have reliable wind in adequate speed levels in order to meet the immediate demand of homes, businesses and hospitals. Mother Nature has her foot on wind’s pedal and when it comes to producing electricity, speed matters.  The graphic below demonstrates the loss of electricity generation relative to wind speed. </vt:lpstr>
      <vt:lpstr>This graphic demonstrates wind “potential” and turbine output by state in terms of capacity factor. EIA Wind Production Numbers (Courtesy- L. Linowes)</vt:lpstr>
      <vt:lpstr> STORAGE: INDUSTRIAL WIND’S ACHILLES HEEL </vt:lpstr>
      <vt:lpstr>AES BATTERY STORAGE FACILITY</vt:lpstr>
      <vt:lpstr>AES BATTERY STORAGE FACILITY</vt:lpstr>
      <vt:lpstr> 5 Projects Currently in Operation in West Virginia 2013 Capacity </vt:lpstr>
      <vt:lpstr> HOW MANY INDUSTRIAL WIND TURBINES ARE THERE </vt:lpstr>
      <vt:lpstr>Slide 22</vt:lpstr>
      <vt:lpstr>HOW MUCH DOES A WIND TURBINE COST?</vt:lpstr>
      <vt:lpstr> Subsidies and Support to Electricity  Production by Selected Primary Energy Sources </vt:lpstr>
      <vt:lpstr>PERCENT OF SUBSIDIES VS ELECTRICITY PRODUCTION</vt:lpstr>
      <vt:lpstr>SECTION 1603  GRANTS TO REGIONAL INDUSTRIAL WIND TURBINE INSTALLATIONS</vt:lpstr>
      <vt:lpstr>WHAT IS A BILLION DOLLARS? </vt:lpstr>
      <vt:lpstr> WHAT IS 12 BILLION DOLLARS TO THE INDUSTRIAL WIND INDUSTRY </vt:lpstr>
      <vt:lpstr>RARE EARTH MINING IN CHINA</vt:lpstr>
      <vt:lpstr>RARE EARTH USES</vt:lpstr>
      <vt:lpstr>IF NOT WIND, WHAT? That is your homework assignment! </vt:lpstr>
      <vt:lpstr>THE PROMISE OF FUSION</vt:lpstr>
      <vt:lpstr>FISSION                               FUSION</vt:lpstr>
      <vt:lpstr>         </vt:lpstr>
      <vt:lpstr>Slide 35</vt:lpstr>
      <vt:lpstr> THE ADMINISTRATION’S NEW WIND VISION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V Thomas</dc:creator>
  <cp:lastModifiedBy>Larry V Thomas</cp:lastModifiedBy>
  <cp:revision>5</cp:revision>
  <dcterms:created xsi:type="dcterms:W3CDTF">2015-03-28T23:22:06Z</dcterms:created>
  <dcterms:modified xsi:type="dcterms:W3CDTF">2015-03-29T01:24:54Z</dcterms:modified>
</cp:coreProperties>
</file>